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4" r:id="rId1"/>
  </p:sldMasterIdLst>
  <p:notesMasterIdLst>
    <p:notesMasterId r:id="rId17"/>
  </p:notesMasterIdLst>
  <p:sldIdLst>
    <p:sldId id="271" r:id="rId2"/>
    <p:sldId id="257" r:id="rId3"/>
    <p:sldId id="258" r:id="rId4"/>
    <p:sldId id="259" r:id="rId5"/>
    <p:sldId id="272" r:id="rId6"/>
    <p:sldId id="273" r:id="rId7"/>
    <p:sldId id="274" r:id="rId8"/>
    <p:sldId id="276" r:id="rId9"/>
    <p:sldId id="275" r:id="rId10"/>
    <p:sldId id="268" r:id="rId11"/>
    <p:sldId id="264" r:id="rId12"/>
    <p:sldId id="277" r:id="rId13"/>
    <p:sldId id="262" r:id="rId14"/>
    <p:sldId id="270" r:id="rId15"/>
    <p:sldId id="278" r:id="rId16"/>
  </p:sldIdLst>
  <p:sldSz cx="9144000" cy="5143500" type="screen16x9"/>
  <p:notesSz cx="6858000" cy="9144000"/>
  <p:embeddedFontLst>
    <p:embeddedFont>
      <p:font typeface="Berlin Sans FB" panose="020E0602020502020306" pitchFamily="34" charset="0"/>
      <p:regular r:id="rId18"/>
      <p:bold r:id="rId19"/>
    </p:embeddedFon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0" y="2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2ca9af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2ca9af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2a5d2712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2a5d2712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2cf6dd9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2cf6dd9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2a5d2712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f2a5d2712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604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2cf6dd9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2cf6dd9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231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2a5d2712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2a5d2712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2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8387198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019693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3092504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4132225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6321476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3624245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2/12/2022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759133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5162476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42749273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337599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823430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56845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5785940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40444799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0836306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828854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093519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9093393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2/12/2022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162274835"/>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otionsbyjan.com/2014/09/17/sign-language/"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hyperlink" Target="https://scherlund.blogspot.com/2019/08/7-great-free-online-courses-to-help-you.html" TargetMode="External"/><Relationship Id="rId3" Type="http://schemas.openxmlformats.org/officeDocument/2006/relationships/image" Target="../media/image28.png"/><Relationship Id="rId7"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commons.wikimedia.org/wiki/File:OpenCV_Logo_with_text_svg_version.svg" TargetMode="External"/><Relationship Id="rId5" Type="http://schemas.openxmlformats.org/officeDocument/2006/relationships/image" Target="../media/image29.png"/><Relationship Id="rId4" Type="http://schemas.openxmlformats.org/officeDocument/2006/relationships/hyperlink" Target="http://www.pngall.com/python-logo-png" TargetMode="External"/><Relationship Id="rId9" Type="http://schemas.openxmlformats.org/officeDocument/2006/relationships/image" Target="../media/image31.jp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jpg"/><Relationship Id="rId7" Type="http://schemas.openxmlformats.org/officeDocument/2006/relationships/hyperlink" Target="http://courses.evanbradley.net/wiki/doku.php?id=sign_language_45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hyperlink" Target="https://creativecommons.org/licenses/by/3.0/" TargetMode="External"/><Relationship Id="rId4" Type="http://schemas.openxmlformats.org/officeDocument/2006/relationships/image" Target="../media/image9.jpg"/><Relationship Id="rId9" Type="http://schemas.openxmlformats.org/officeDocument/2006/relationships/hyperlink" Target="https://eclecti.cc/olpc/face-detection-on-the-olpc-xo"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Poetry_reading_sign_language_interpreter.jpg" TargetMode="External"/><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hyperlink" Target="https://www.flickr.com/photos/mikemacmarketing/44405376514/" TargetMode="External"/><Relationship Id="rId5" Type="http://schemas.openxmlformats.org/officeDocument/2006/relationships/image" Target="../media/image15.jp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courses.evanbradley.net/wiki/doku.php?id=sign_language_457" TargetMode="External"/><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91E1CD-3F39-4565-A20A-CB573C391FD0}"/>
              </a:ext>
            </a:extLst>
          </p:cNvPr>
          <p:cNvSpPr>
            <a:spLocks noGrp="1"/>
          </p:cNvSpPr>
          <p:nvPr>
            <p:ph type="ctrTitle"/>
          </p:nvPr>
        </p:nvSpPr>
        <p:spPr/>
        <p:txBody>
          <a:bodyPr>
            <a:normAutofit fontScale="90000"/>
          </a:bodyPr>
          <a:lstStyle/>
          <a:p>
            <a:r>
              <a:rPr lang="en-IN" dirty="0"/>
              <a:t>SIGNIA :SIGN LANGUAGE TRANSLATOR</a:t>
            </a:r>
          </a:p>
        </p:txBody>
      </p:sp>
      <p:sp>
        <p:nvSpPr>
          <p:cNvPr id="3" name="Subtitle 2">
            <a:extLst>
              <a:ext uri="{FF2B5EF4-FFF2-40B4-BE49-F238E27FC236}">
                <a16:creationId xmlns:a16="http://schemas.microsoft.com/office/drawing/2014/main" id="{410CFD2B-5568-4C86-8648-E5D904891A1F}"/>
              </a:ext>
            </a:extLst>
          </p:cNvPr>
          <p:cNvSpPr>
            <a:spLocks noGrp="1"/>
          </p:cNvSpPr>
          <p:nvPr>
            <p:ph type="subTitle" idx="1"/>
          </p:nvPr>
        </p:nvSpPr>
        <p:spPr/>
        <p:txBody>
          <a:bodyPr>
            <a:normAutofit fontScale="62500" lnSpcReduction="20000"/>
          </a:bodyPr>
          <a:lstStyle/>
          <a:p>
            <a:r>
              <a:rPr lang="en-IN" dirty="0"/>
              <a:t> </a:t>
            </a:r>
          </a:p>
          <a:p>
            <a:r>
              <a:rPr lang="en-IN" dirty="0"/>
              <a:t>TEAM REVELION : VIBHOR SHARMA</a:t>
            </a:r>
          </a:p>
          <a:p>
            <a:r>
              <a:rPr lang="en-IN" dirty="0"/>
              <a:t>VIVAN JAISWAL,PRIYASHA SINGH, MIKHAIL KHAN </a:t>
            </a:r>
          </a:p>
        </p:txBody>
      </p:sp>
      <p:sp>
        <p:nvSpPr>
          <p:cNvPr id="4" name="Rectangle 2">
            <a:extLst>
              <a:ext uri="{FF2B5EF4-FFF2-40B4-BE49-F238E27FC236}">
                <a16:creationId xmlns:a16="http://schemas.microsoft.com/office/drawing/2014/main" id="{90FEADB6-814B-42AE-82DC-196821AB7F57}"/>
              </a:ext>
            </a:extLst>
          </p:cNvPr>
          <p:cNvSpPr>
            <a:spLocks noChangeArrowheads="1"/>
          </p:cNvSpPr>
          <p:nvPr/>
        </p:nvSpPr>
        <p:spPr bwMode="auto">
          <a:xfrm>
            <a:off x="0" y="-125343"/>
            <a:ext cx="2487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br>
              <a:rPr lang="en-US" altLang="en-US" sz="2000" dirty="0">
                <a:solidFill>
                  <a:schemeClr val="tx1"/>
                </a:solidFill>
                <a:latin typeface="Berlin Sans FB" panose="020E0602020502020306" pitchFamily="34" charset="0"/>
                <a:ea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Berlin Sans FB" panose="020E0602020502020306"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3194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A9EB95D3-4D19-42C9-B00E-45A766E915B5}"/>
              </a:ext>
            </a:extLst>
          </p:cNvPr>
          <p:cNvPicPr>
            <a:picLocks noChangeAspect="1"/>
          </p:cNvPicPr>
          <p:nvPr/>
        </p:nvPicPr>
        <p:blipFill>
          <a:blip r:embed="rId3"/>
          <a:stretch>
            <a:fillRect/>
          </a:stretch>
        </p:blipFill>
        <p:spPr>
          <a:xfrm>
            <a:off x="0" y="-171450"/>
            <a:ext cx="9144000" cy="5486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 Target Market</a:t>
            </a:r>
            <a:endParaRPr b="1" dirty="0"/>
          </a:p>
        </p:txBody>
      </p:sp>
      <p:sp>
        <p:nvSpPr>
          <p:cNvPr id="79" name="Google Shape;79;p17"/>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r>
              <a:rPr lang="en-US" dirty="0">
                <a:solidFill>
                  <a:schemeClr val="bg2">
                    <a:lumMod val="90000"/>
                    <a:lumOff val="10000"/>
                  </a:schemeClr>
                </a:solidFill>
              </a:rPr>
              <a:t>DISABLED CHILDREN ADULTS AND OLD PEOPLE </a:t>
            </a:r>
          </a:p>
          <a:p>
            <a:pPr marL="285750" indent="-285750">
              <a:spcAft>
                <a:spcPts val="1200"/>
              </a:spcAft>
            </a:pPr>
            <a:r>
              <a:rPr lang="en-US" dirty="0">
                <a:solidFill>
                  <a:schemeClr val="bg2">
                    <a:lumMod val="90000"/>
                    <a:lumOff val="10000"/>
                  </a:schemeClr>
                </a:solidFill>
              </a:rPr>
              <a:t>DEAF AND DUMB</a:t>
            </a:r>
          </a:p>
          <a:p>
            <a:pPr marL="285750" indent="-285750">
              <a:spcAft>
                <a:spcPts val="1200"/>
              </a:spcAft>
            </a:pPr>
            <a:r>
              <a:rPr lang="en-US" dirty="0">
                <a:solidFill>
                  <a:schemeClr val="bg2">
                    <a:lumMod val="90000"/>
                    <a:lumOff val="10000"/>
                  </a:schemeClr>
                </a:solidFill>
              </a:rPr>
              <a:t>SCHOOLS AND REHABILATION CENTRES</a:t>
            </a:r>
          </a:p>
          <a:p>
            <a:pPr marL="285750" indent="-285750">
              <a:spcAft>
                <a:spcPts val="1200"/>
              </a:spcAft>
            </a:pPr>
            <a:r>
              <a:rPr lang="en-US" dirty="0">
                <a:solidFill>
                  <a:schemeClr val="bg2">
                    <a:lumMod val="90000"/>
                    <a:lumOff val="10000"/>
                  </a:schemeClr>
                </a:solidFill>
              </a:rPr>
              <a:t>MEDICAL HOSPTITALS </a:t>
            </a:r>
          </a:p>
          <a:p>
            <a:pPr marL="285750" indent="-285750">
              <a:spcAft>
                <a:spcPts val="1200"/>
              </a:spcAft>
            </a:pPr>
            <a:r>
              <a:rPr lang="en-US" dirty="0">
                <a:solidFill>
                  <a:schemeClr val="bg2">
                    <a:lumMod val="90000"/>
                    <a:lumOff val="10000"/>
                  </a:schemeClr>
                </a:solidFill>
              </a:rPr>
              <a:t>NGO</a:t>
            </a:r>
          </a:p>
          <a:p>
            <a:pPr marL="285750" indent="-285750">
              <a:spcAft>
                <a:spcPts val="1200"/>
              </a:spcAft>
            </a:pPr>
            <a:r>
              <a:rPr lang="en-US" dirty="0">
                <a:solidFill>
                  <a:schemeClr val="bg2">
                    <a:lumMod val="90000"/>
                    <a:lumOff val="10000"/>
                  </a:schemeClr>
                </a:solidFill>
              </a:rPr>
              <a:t>BUSINESS FIRMS,CONTRACTERS , EDUCATIONAL COACHING INSTITUTE.</a:t>
            </a:r>
          </a:p>
          <a:p>
            <a:pPr marL="285750" indent="-285750">
              <a:spcAft>
                <a:spcPts val="1200"/>
              </a:spcAft>
            </a:pPr>
            <a:r>
              <a:rPr lang="en-US" dirty="0">
                <a:solidFill>
                  <a:schemeClr val="bg2">
                    <a:lumMod val="90000"/>
                    <a:lumOff val="10000"/>
                  </a:schemeClr>
                </a:solidFill>
              </a:rPr>
              <a:t>GOVERENMENT INCUBATION CENTRES AND WHO BODIES.</a:t>
            </a:r>
          </a:p>
          <a:p>
            <a:pPr marL="285750" indent="-285750">
              <a:spcAft>
                <a:spcPts val="1200"/>
              </a:spcAft>
            </a:pPr>
            <a:r>
              <a:rPr lang="en-US" dirty="0">
                <a:solidFill>
                  <a:schemeClr val="bg2">
                    <a:lumMod val="90000"/>
                    <a:lumOff val="10000"/>
                  </a:schemeClr>
                </a:solidFill>
              </a:rPr>
              <a:t>COUNTRIES : EU, GERMANY , JAPAN, AMERICA, INDIA , CHINA,ARAB NATIONS.</a:t>
            </a:r>
          </a:p>
          <a:p>
            <a:pPr marL="285750" indent="-285750">
              <a:spcAft>
                <a:spcPts val="1200"/>
              </a:spcAft>
            </a:pPr>
            <a:r>
              <a:rPr lang="en-US" dirty="0">
                <a:solidFill>
                  <a:schemeClr val="bg2">
                    <a:lumMod val="90000"/>
                    <a:lumOff val="10000"/>
                  </a:schemeClr>
                </a:solidFill>
              </a:rPr>
              <a:t>WITH FUTURE PLANS, WE WILL BE TARGETING  TYPE OF AUDIENCE WITH SUBSCRIPTION MODEL, B2B MODEL AND CONTRACT BASED MODEL.</a:t>
            </a:r>
          </a:p>
        </p:txBody>
      </p:sp>
    </p:spTree>
    <p:extLst>
      <p:ext uri="{BB962C8B-B14F-4D97-AF65-F5344CB8AC3E}">
        <p14:creationId xmlns:p14="http://schemas.microsoft.com/office/powerpoint/2010/main" val="203839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71"/>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A4175CA1-F758-4166-91EE-3F61E8C077C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332" r="4626" b="4"/>
          <a:stretch/>
        </p:blipFill>
        <p:spPr>
          <a:xfrm>
            <a:off x="20" y="10"/>
            <a:ext cx="3050602" cy="1693916"/>
          </a:xfrm>
          <a:prstGeom prst="rect">
            <a:avLst/>
          </a:prstGeom>
        </p:spPr>
      </p:pic>
      <p:pic>
        <p:nvPicPr>
          <p:cNvPr id="8" name="Picture 7" descr="Icon&#10;&#10;Description automatically generated">
            <a:extLst>
              <a:ext uri="{FF2B5EF4-FFF2-40B4-BE49-F238E27FC236}">
                <a16:creationId xmlns:a16="http://schemas.microsoft.com/office/drawing/2014/main" id="{260F7AD8-50E1-4B44-8FE4-EFB17E988ED1}"/>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34733" r="-5" b="20148"/>
          <a:stretch/>
        </p:blipFill>
        <p:spPr>
          <a:xfrm>
            <a:off x="20" y="1724787"/>
            <a:ext cx="3050602" cy="169392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1C63E0F-4E03-476A-A644-3C36C335997C}"/>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5903" r="1" b="1"/>
          <a:stretch/>
        </p:blipFill>
        <p:spPr>
          <a:xfrm>
            <a:off x="20" y="3449574"/>
            <a:ext cx="3050602" cy="1693926"/>
          </a:xfrm>
          <a:prstGeom prst="rect">
            <a:avLst/>
          </a:prstGeom>
        </p:spPr>
      </p:pic>
      <p:pic>
        <p:nvPicPr>
          <p:cNvPr id="4" name="Picture 3">
            <a:extLst>
              <a:ext uri="{FF2B5EF4-FFF2-40B4-BE49-F238E27FC236}">
                <a16:creationId xmlns:a16="http://schemas.microsoft.com/office/drawing/2014/main" id="{33BC2A4D-BA52-44A5-9219-5D61B3710938}"/>
              </a:ext>
            </a:extLst>
          </p:cNvPr>
          <p:cNvPicPr>
            <a:picLocks noChangeAspect="1"/>
          </p:cNvPicPr>
          <p:nvPr/>
        </p:nvPicPr>
        <p:blipFill rotWithShape="1">
          <a:blip r:embed="rId9"/>
          <a:srcRect l="14715" r="23065" b="1"/>
          <a:stretch/>
        </p:blipFill>
        <p:spPr>
          <a:xfrm>
            <a:off x="3048239" y="10"/>
            <a:ext cx="6095761" cy="5143490"/>
          </a:xfrm>
          <a:prstGeom prst="rect">
            <a:avLst/>
          </a:prstGeom>
        </p:spPr>
      </p:pic>
      <p:sp>
        <p:nvSpPr>
          <p:cNvPr id="72" name="Google Shape;72;p16"/>
          <p:cNvSpPr txBox="1">
            <a:spLocks noGrp="1"/>
          </p:cNvSpPr>
          <p:nvPr>
            <p:ph type="title"/>
          </p:nvPr>
        </p:nvSpPr>
        <p:spPr>
          <a:xfrm>
            <a:off x="4550630" y="603390"/>
            <a:ext cx="3608734"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200" dirty="0">
                <a:solidFill>
                  <a:srgbClr val="FFFFFE"/>
                </a:solidFill>
              </a:rPr>
              <a:t>TECH-INSIGHTS </a:t>
            </a:r>
          </a:p>
        </p:txBody>
      </p:sp>
      <p:sp>
        <p:nvSpPr>
          <p:cNvPr id="73" name="Google Shape;73;p16"/>
          <p:cNvSpPr txBox="1">
            <a:spLocks noGrp="1"/>
          </p:cNvSpPr>
          <p:nvPr>
            <p:ph type="body" idx="1"/>
          </p:nvPr>
        </p:nvSpPr>
        <p:spPr>
          <a:xfrm>
            <a:off x="4550630" y="1511799"/>
            <a:ext cx="3608734" cy="3015951"/>
          </a:xfrm>
          <a:prstGeom prst="rect">
            <a:avLst/>
          </a:prstGeom>
        </p:spPr>
        <p:txBody>
          <a:bodyPr spcFirstLastPara="1" vert="horz" lIns="91440" tIns="45720" rIns="91440" bIns="45720" rtlCol="0" anchor="t" anchorCtr="0">
            <a:normAutofit/>
          </a:bodyPr>
          <a:lstStyle/>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AI AND ML ,CNN,OPEN CV, PYTHON ETC.</a:t>
            </a:r>
          </a:p>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OPENCV - IMAGE INPUT AND PROCESSING</a:t>
            </a:r>
          </a:p>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PYGAME - AUDIO CONTROL (FOR TTS)</a:t>
            </a:r>
          </a:p>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GTTS – GOOGLE TEXT TO SPEECH</a:t>
            </a:r>
          </a:p>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PYQT5 – GUI FRAMEWORK</a:t>
            </a:r>
          </a:p>
          <a:p>
            <a:pPr marL="342900" lvl="0" indent="-228600" defTabSz="914400">
              <a:lnSpc>
                <a:spcPct val="110000"/>
              </a:lnSpc>
              <a:spcAft>
                <a:spcPts val="1000"/>
              </a:spcAft>
              <a:buSzPct val="100000"/>
              <a:buFont typeface="Arial" panose="020B0604020202020204" pitchFamily="34" charset="0"/>
              <a:buChar char="•"/>
            </a:pPr>
            <a:r>
              <a:rPr lang="en-US" sz="1400" dirty="0">
                <a:solidFill>
                  <a:srgbClr val="FFFFFE"/>
                </a:solidFill>
              </a:rPr>
              <a:t>MEDIAPIPE - AI AND CNN</a:t>
            </a:r>
          </a:p>
          <a:p>
            <a:pPr marL="342900" lvl="0" indent="-228600" defTabSz="914400">
              <a:lnSpc>
                <a:spcPct val="110000"/>
              </a:lnSpc>
              <a:spcAft>
                <a:spcPts val="1000"/>
              </a:spcAft>
              <a:buSzPct val="100000"/>
              <a:buFont typeface="Arial" panose="020B0604020202020204" pitchFamily="34" charset="0"/>
              <a:buChar char="•"/>
            </a:pPr>
            <a:endParaRPr lang="en-US" sz="1400" dirty="0">
              <a:solidFill>
                <a:srgbClr val="FFFFFE"/>
              </a:solidFill>
            </a:endParaRPr>
          </a:p>
        </p:txBody>
      </p:sp>
    </p:spTree>
    <p:extLst>
      <p:ext uri="{BB962C8B-B14F-4D97-AF65-F5344CB8AC3E}">
        <p14:creationId xmlns:p14="http://schemas.microsoft.com/office/powerpoint/2010/main" val="62627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0CD2-5499-4054-AB19-F5A383E47417}"/>
              </a:ext>
            </a:extLst>
          </p:cNvPr>
          <p:cNvSpPr>
            <a:spLocks noGrp="1"/>
          </p:cNvSpPr>
          <p:nvPr>
            <p:ph type="title"/>
          </p:nvPr>
        </p:nvSpPr>
        <p:spPr>
          <a:xfrm>
            <a:off x="1262378" y="877329"/>
            <a:ext cx="6619243" cy="2152621"/>
          </a:xfrm>
        </p:spPr>
        <p:txBody>
          <a:bodyPr vert="horz" lIns="91440" tIns="45720" rIns="91440" bIns="45720" rtlCol="0" anchor="b">
            <a:normAutofit/>
          </a:bodyPr>
          <a:lstStyle/>
          <a:p>
            <a:pPr algn="ctr" defTabSz="457200">
              <a:spcBef>
                <a:spcPct val="0"/>
              </a:spcBef>
            </a:pPr>
            <a:r>
              <a:rPr lang="en-US" sz="5400" dirty="0">
                <a:solidFill>
                  <a:schemeClr val="tx1"/>
                </a:solidFill>
              </a:rPr>
              <a:t>BUSINESS </a:t>
            </a:r>
            <a:r>
              <a:rPr lang="en-US" sz="5400" dirty="0" err="1">
                <a:solidFill>
                  <a:schemeClr val="tx1"/>
                </a:solidFill>
              </a:rPr>
              <a:t>MODEL:our</a:t>
            </a:r>
            <a:r>
              <a:rPr lang="en-US" sz="5400" dirty="0">
                <a:solidFill>
                  <a:schemeClr val="tx1"/>
                </a:solidFill>
              </a:rPr>
              <a:t> </a:t>
            </a:r>
            <a:r>
              <a:rPr lang="en-US" sz="1300" dirty="0">
                <a:solidFill>
                  <a:schemeClr val="tx1"/>
                </a:solidFill>
              </a:rPr>
              <a:t>model is an app using python , ai ml open cv to solve a human issue and work for society .</a:t>
            </a:r>
          </a:p>
        </p:txBody>
      </p:sp>
    </p:spTree>
    <p:extLst>
      <p:ext uri="{BB962C8B-B14F-4D97-AF65-F5344CB8AC3E}">
        <p14:creationId xmlns:p14="http://schemas.microsoft.com/office/powerpoint/2010/main" val="26404287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pic>
        <p:nvPicPr>
          <p:cNvPr id="5" name="Picture 4">
            <a:extLst>
              <a:ext uri="{FF2B5EF4-FFF2-40B4-BE49-F238E27FC236}">
                <a16:creationId xmlns:a16="http://schemas.microsoft.com/office/drawing/2014/main" id="{0C7C48F9-53CB-4D41-AFC1-93C7AD6456B2}"/>
              </a:ext>
            </a:extLst>
          </p:cNvPr>
          <p:cNvPicPr>
            <a:picLocks noChangeAspect="1"/>
          </p:cNvPicPr>
          <p:nvPr/>
        </p:nvPicPr>
        <p:blipFill>
          <a:blip r:embed="rId3"/>
          <a:stretch>
            <a:fillRect/>
          </a:stretch>
        </p:blipFill>
        <p:spPr>
          <a:xfrm>
            <a:off x="-750094" y="-3457"/>
            <a:ext cx="10637044" cy="5146957"/>
          </a:xfrm>
          <a:prstGeom prst="rect">
            <a:avLst/>
          </a:prstGeom>
        </p:spPr>
      </p:pic>
      <p:sp>
        <p:nvSpPr>
          <p:cNvPr id="90" name="Google Shape;9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 Marketing Strategy</a:t>
            </a:r>
            <a:endParaRPr b="1" dirty="0"/>
          </a:p>
        </p:txBody>
      </p:sp>
      <p:sp>
        <p:nvSpPr>
          <p:cNvPr id="91" name="Google Shape;91;p19"/>
          <p:cNvSpPr txBox="1">
            <a:spLocks noGrp="1"/>
          </p:cNvSpPr>
          <p:nvPr>
            <p:ph type="body" idx="1"/>
          </p:nvPr>
        </p:nvSpPr>
        <p:spPr>
          <a:xfrm>
            <a:off x="197400" y="1659682"/>
            <a:ext cx="8520600" cy="2640856"/>
          </a:xfrm>
          <a:prstGeom prst="rect">
            <a:avLst/>
          </a:prstGeom>
        </p:spPr>
        <p:txBody>
          <a:bodyPr spcFirstLastPara="1" wrap="square" lIns="91425" tIns="91425" rIns="91425" bIns="91425" anchor="t" anchorCtr="0">
            <a:normAutofit/>
          </a:bodyPr>
          <a:lstStyle/>
          <a:p>
            <a:pPr marL="285750" indent="-285750">
              <a:spcAft>
                <a:spcPts val="1200"/>
              </a:spcAft>
            </a:pPr>
            <a:endParaRPr lang="en-IN" dirty="0">
              <a:solidFill>
                <a:schemeClr val="bg1"/>
              </a:solidFill>
            </a:endParaRPr>
          </a:p>
        </p:txBody>
      </p:sp>
    </p:spTree>
    <p:extLst>
      <p:ext uri="{BB962C8B-B14F-4D97-AF65-F5344CB8AC3E}">
        <p14:creationId xmlns:p14="http://schemas.microsoft.com/office/powerpoint/2010/main" val="241387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AFFF5F-A06C-4BB0-8471-72DBF9A9FCA5}"/>
              </a:ext>
            </a:extLst>
          </p:cNvPr>
          <p:cNvPicPr>
            <a:picLocks noChangeAspect="1"/>
          </p:cNvPicPr>
          <p:nvPr/>
        </p:nvPicPr>
        <p:blipFill>
          <a:blip r:embed="rId2"/>
          <a:stretch>
            <a:fillRect/>
          </a:stretch>
        </p:blipFill>
        <p:spPr>
          <a:xfrm>
            <a:off x="1902" y="-379710"/>
            <a:ext cx="9140196" cy="5143500"/>
          </a:xfrm>
          <a:prstGeom prst="rect">
            <a:avLst/>
          </a:prstGeom>
        </p:spPr>
      </p:pic>
      <p:sp>
        <p:nvSpPr>
          <p:cNvPr id="2" name="Title 1">
            <a:extLst>
              <a:ext uri="{FF2B5EF4-FFF2-40B4-BE49-F238E27FC236}">
                <a16:creationId xmlns:a16="http://schemas.microsoft.com/office/drawing/2014/main" id="{7E799176-A9EA-40F6-BF21-2D754CA7C76A}"/>
              </a:ext>
            </a:extLst>
          </p:cNvPr>
          <p:cNvSpPr>
            <a:spLocks noGrp="1"/>
          </p:cNvSpPr>
          <p:nvPr>
            <p:ph type="title"/>
          </p:nvPr>
        </p:nvSpPr>
        <p:spPr>
          <a:solidFill>
            <a:srgbClr val="EBF6DE"/>
          </a:solidFill>
        </p:spPr>
        <p:txBody>
          <a:bodyPr>
            <a:normAutofit fontScale="90000"/>
          </a:bodyPr>
          <a:lstStyle/>
          <a:p>
            <a:r>
              <a:rPr lang="en-US" b="1" dirty="0"/>
              <a:t> FUTURE PLANS AND FEATURES </a:t>
            </a:r>
            <a:endParaRPr lang="en-IN" b="1" dirty="0"/>
          </a:p>
        </p:txBody>
      </p:sp>
      <p:sp>
        <p:nvSpPr>
          <p:cNvPr id="3" name="Text Placeholder 2">
            <a:extLst>
              <a:ext uri="{FF2B5EF4-FFF2-40B4-BE49-F238E27FC236}">
                <a16:creationId xmlns:a16="http://schemas.microsoft.com/office/drawing/2014/main" id="{27D2814A-F30E-4642-8E08-4AF3758F4A70}"/>
              </a:ext>
            </a:extLst>
          </p:cNvPr>
          <p:cNvSpPr>
            <a:spLocks noGrp="1"/>
          </p:cNvSpPr>
          <p:nvPr>
            <p:ph type="body" idx="1"/>
          </p:nvPr>
        </p:nvSpPr>
        <p:spPr>
          <a:xfrm>
            <a:off x="311700" y="1152476"/>
            <a:ext cx="4731787" cy="45719"/>
          </a:xfrm>
        </p:spPr>
        <p:txBody>
          <a:bodyPr>
            <a:normAutofit fontScale="25000" lnSpcReduction="20000"/>
          </a:bodyPr>
          <a:lstStyle/>
          <a:p>
            <a:endParaRPr lang="en-IN" dirty="0">
              <a:solidFill>
                <a:schemeClr val="bg2">
                  <a:lumMod val="50000"/>
                  <a:lumOff val="50000"/>
                </a:schemeClr>
              </a:solidFill>
            </a:endParaRPr>
          </a:p>
        </p:txBody>
      </p:sp>
      <p:sp>
        <p:nvSpPr>
          <p:cNvPr id="7" name="Rectangle 6">
            <a:extLst>
              <a:ext uri="{FF2B5EF4-FFF2-40B4-BE49-F238E27FC236}">
                <a16:creationId xmlns:a16="http://schemas.microsoft.com/office/drawing/2014/main" id="{3D96CE6D-3BE5-4BAF-AB6A-B4F0135735F1}"/>
              </a:ext>
            </a:extLst>
          </p:cNvPr>
          <p:cNvSpPr/>
          <p:nvPr/>
        </p:nvSpPr>
        <p:spPr>
          <a:xfrm>
            <a:off x="395206" y="1152476"/>
            <a:ext cx="7764651" cy="3516305"/>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IN" sz="1400" dirty="0">
                <a:solidFill>
                  <a:schemeClr val="bg1"/>
                </a:solidFill>
                <a:highlight>
                  <a:srgbClr val="008080"/>
                </a:highlight>
              </a:rPr>
              <a:t>AUTOMATIC SPEECH RECOGNITION.</a:t>
            </a:r>
          </a:p>
          <a:p>
            <a:pPr marL="285750" indent="-285750">
              <a:buFont typeface="Wingdings" panose="05000000000000000000" pitchFamily="2" charset="2"/>
              <a:buChar char="§"/>
            </a:pPr>
            <a:r>
              <a:rPr lang="en-IN" sz="1400" dirty="0">
                <a:solidFill>
                  <a:schemeClr val="bg1"/>
                </a:solidFill>
                <a:highlight>
                  <a:srgbClr val="008080"/>
                </a:highlight>
              </a:rPr>
              <a:t>GRAMMER AND ADVANCE LECTURE AND TUTORIAL</a:t>
            </a:r>
          </a:p>
          <a:p>
            <a:pPr marL="285750" indent="-285750">
              <a:buFont typeface="Wingdings" panose="05000000000000000000" pitchFamily="2" charset="2"/>
              <a:buChar char="§"/>
            </a:pPr>
            <a:r>
              <a:rPr lang="en-IN" sz="1400" dirty="0">
                <a:solidFill>
                  <a:schemeClr val="bg1"/>
                </a:solidFill>
                <a:highlight>
                  <a:srgbClr val="008080"/>
                </a:highlight>
              </a:rPr>
              <a:t>USE OF 3D MODEL FOR BETTER ILLUSTRATIONA AND VISUAL GRAPHICS</a:t>
            </a:r>
          </a:p>
          <a:p>
            <a:pPr marL="285750" indent="-285750">
              <a:buFont typeface="Wingdings" panose="05000000000000000000" pitchFamily="2" charset="2"/>
              <a:buChar char="§"/>
            </a:pPr>
            <a:r>
              <a:rPr lang="en-IN" sz="1400" dirty="0">
                <a:solidFill>
                  <a:schemeClr val="bg1"/>
                </a:solidFill>
                <a:highlight>
                  <a:srgbClr val="008080"/>
                </a:highlight>
              </a:rPr>
              <a:t>CONVERSION TO ALL KIND OF LANGUAGE MODEL </a:t>
            </a:r>
          </a:p>
          <a:p>
            <a:pPr marL="285750" indent="-285750">
              <a:buFont typeface="Wingdings" panose="05000000000000000000" pitchFamily="2" charset="2"/>
              <a:buChar char="§"/>
            </a:pPr>
            <a:r>
              <a:rPr lang="en-IN" sz="1400" dirty="0">
                <a:solidFill>
                  <a:schemeClr val="bg1"/>
                </a:solidFill>
                <a:highlight>
                  <a:srgbClr val="008080"/>
                </a:highlight>
              </a:rPr>
              <a:t>EXTENTION TO MOBILE APPLICATION </a:t>
            </a:r>
          </a:p>
          <a:p>
            <a:pPr marL="285750" indent="-285750">
              <a:buFont typeface="Wingdings" panose="05000000000000000000" pitchFamily="2" charset="2"/>
              <a:buChar char="§"/>
            </a:pPr>
            <a:r>
              <a:rPr lang="en-IN" sz="1400" dirty="0">
                <a:solidFill>
                  <a:schemeClr val="bg1"/>
                </a:solidFill>
                <a:highlight>
                  <a:srgbClr val="008080"/>
                </a:highlight>
              </a:rPr>
              <a:t>SENTENCE AND SONG, AUDIO AND VIDEO DETECTION USING NEURAL NETWORKING WITH ADVANCE TECHNOLOGY</a:t>
            </a:r>
          </a:p>
          <a:p>
            <a:pPr marL="285750" indent="-285750">
              <a:buFont typeface="Wingdings" panose="05000000000000000000" pitchFamily="2" charset="2"/>
              <a:buChar char="§"/>
            </a:pPr>
            <a:endParaRPr lang="en-IN" sz="1400" dirty="0">
              <a:solidFill>
                <a:schemeClr val="bg1"/>
              </a:solidFill>
              <a:highlight>
                <a:srgbClr val="008080"/>
              </a:highlight>
            </a:endParaRPr>
          </a:p>
          <a:p>
            <a:pPr marL="285750" indent="-285750">
              <a:buFont typeface="Wingdings" panose="05000000000000000000" pitchFamily="2" charset="2"/>
              <a:buChar char="§"/>
            </a:pPr>
            <a:r>
              <a:rPr lang="en-IN" sz="1400" dirty="0">
                <a:solidFill>
                  <a:schemeClr val="bg1"/>
                </a:solidFill>
                <a:highlight>
                  <a:srgbClr val="008080"/>
                </a:highlight>
              </a:rPr>
              <a:t>IMPLEMENTING OF GENETIC ALGORITHM FOR SIGN DETECTION</a:t>
            </a:r>
          </a:p>
          <a:p>
            <a:pPr marL="285750" indent="-285750">
              <a:buFont typeface="Wingdings" panose="05000000000000000000" pitchFamily="2" charset="2"/>
              <a:buChar char="§"/>
            </a:pPr>
            <a:r>
              <a:rPr lang="en-IN" sz="1400" dirty="0">
                <a:solidFill>
                  <a:schemeClr val="bg1"/>
                </a:solidFill>
                <a:highlight>
                  <a:srgbClr val="008080"/>
                </a:highlight>
              </a:rPr>
              <a:t>ORIENTATION MANAGEMENT </a:t>
            </a:r>
          </a:p>
          <a:p>
            <a:pPr marL="285750" indent="-285750">
              <a:buFont typeface="Wingdings" panose="05000000000000000000" pitchFamily="2" charset="2"/>
              <a:buChar char="§"/>
            </a:pPr>
            <a:r>
              <a:rPr lang="en-IN" sz="1400" dirty="0">
                <a:solidFill>
                  <a:schemeClr val="bg1"/>
                </a:solidFill>
                <a:highlight>
                  <a:srgbClr val="008080"/>
                </a:highlight>
              </a:rPr>
              <a:t>REAL TIME WORLD RECOGNISTION </a:t>
            </a:r>
          </a:p>
          <a:p>
            <a:pPr marL="285750" indent="-285750">
              <a:buFont typeface="Wingdings" panose="05000000000000000000" pitchFamily="2" charset="2"/>
              <a:buChar char="§"/>
            </a:pPr>
            <a:r>
              <a:rPr lang="en-IN" sz="1400" dirty="0">
                <a:solidFill>
                  <a:schemeClr val="bg1"/>
                </a:solidFill>
                <a:highlight>
                  <a:srgbClr val="008080"/>
                </a:highlight>
              </a:rPr>
              <a:t>COLOUR DETECTION AND IMAGE OMPTIMIZATION</a:t>
            </a:r>
          </a:p>
          <a:p>
            <a:pPr algn="ctr"/>
            <a:endParaRPr lang="en-IN" dirty="0"/>
          </a:p>
        </p:txBody>
      </p:sp>
    </p:spTree>
    <p:extLst>
      <p:ext uri="{BB962C8B-B14F-4D97-AF65-F5344CB8AC3E}">
        <p14:creationId xmlns:p14="http://schemas.microsoft.com/office/powerpoint/2010/main" val="170943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47E3-8729-4315-89DB-5E40475300C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45D0150-8253-4B4C-AB91-4458E5B20CF1}"/>
              </a:ext>
            </a:extLst>
          </p:cNvPr>
          <p:cNvSpPr>
            <a:spLocks noGrp="1"/>
          </p:cNvSpPr>
          <p:nvPr>
            <p:ph type="body" idx="1"/>
          </p:nvPr>
        </p:nvSpPr>
        <p:spPr/>
        <p:txBody>
          <a:bodyPr/>
          <a:lstStyle/>
          <a:p>
            <a:r>
              <a:rPr lang="en-IN" dirty="0"/>
              <a:t>THANKS </a:t>
            </a:r>
          </a:p>
        </p:txBody>
      </p:sp>
    </p:spTree>
    <p:extLst>
      <p:ext uri="{BB962C8B-B14F-4D97-AF65-F5344CB8AC3E}">
        <p14:creationId xmlns:p14="http://schemas.microsoft.com/office/powerpoint/2010/main" val="102151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0"/>
        <p:cNvGrpSpPr/>
        <p:nvPr/>
      </p:nvGrpSpPr>
      <p:grpSpPr>
        <a:xfrm>
          <a:off x="0" y="0"/>
          <a:ext cx="0" cy="0"/>
          <a:chOff x="0" y="0"/>
          <a:chExt cx="0" cy="0"/>
        </a:xfrm>
      </p:grpSpPr>
      <p:pic>
        <p:nvPicPr>
          <p:cNvPr id="12" name="Picture 11">
            <a:extLst>
              <a:ext uri="{FF2B5EF4-FFF2-40B4-BE49-F238E27FC236}">
                <a16:creationId xmlns:a16="http://schemas.microsoft.com/office/drawing/2014/main" id="{9A6B0C8D-2212-409E-8FD8-B2343697128E}"/>
              </a:ext>
            </a:extLst>
          </p:cNvPr>
          <p:cNvPicPr>
            <a:picLocks noChangeAspect="1"/>
          </p:cNvPicPr>
          <p:nvPr/>
        </p:nvPicPr>
        <p:blipFill>
          <a:blip r:embed="rId3"/>
          <a:stretch>
            <a:fillRect/>
          </a:stretch>
        </p:blipFill>
        <p:spPr>
          <a:xfrm>
            <a:off x="-1210866" y="3175"/>
            <a:ext cx="11565732" cy="5140325"/>
          </a:xfrm>
          <a:prstGeom prst="rect">
            <a:avLst/>
          </a:prstGeom>
        </p:spPr>
      </p:pic>
      <p:sp>
        <p:nvSpPr>
          <p:cNvPr id="61" name="Google Shape;61;p14"/>
          <p:cNvSpPr txBox="1">
            <a:spLocks noGrp="1"/>
          </p:cNvSpPr>
          <p:nvPr>
            <p:ph type="ctr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b="1" dirty="0"/>
              <a:t>The Problem</a:t>
            </a:r>
            <a:endParaRPr sz="4000" b="1" dirty="0"/>
          </a:p>
        </p:txBody>
      </p:sp>
      <p:sp>
        <p:nvSpPr>
          <p:cNvPr id="2" name="TextBox 1">
            <a:extLst>
              <a:ext uri="{FF2B5EF4-FFF2-40B4-BE49-F238E27FC236}">
                <a16:creationId xmlns:a16="http://schemas.microsoft.com/office/drawing/2014/main" id="{D5C5B061-44AE-4BEC-B2F9-94AF0E45B628}"/>
              </a:ext>
            </a:extLst>
          </p:cNvPr>
          <p:cNvSpPr txBox="1"/>
          <p:nvPr/>
        </p:nvSpPr>
        <p:spPr>
          <a:xfrm>
            <a:off x="-330009" y="1187786"/>
            <a:ext cx="8655861" cy="3939540"/>
          </a:xfrm>
          <a:prstGeom prst="rect">
            <a:avLst/>
          </a:prstGeom>
          <a:noFill/>
        </p:spPr>
        <p:txBody>
          <a:bodyPr wrap="square" rtlCol="0">
            <a:spAutoFit/>
          </a:bodyPr>
          <a:lstStyle/>
          <a:p>
            <a:pPr marL="285750" indent="-285750">
              <a:buFont typeface="Wingdings" panose="05000000000000000000" pitchFamily="2" charset="2"/>
              <a:buChar char="§"/>
            </a:pPr>
            <a:r>
              <a:rPr lang="en-IN" sz="1800" b="1" dirty="0">
                <a:solidFill>
                  <a:schemeClr val="accent1">
                    <a:lumMod val="40000"/>
                    <a:lumOff val="60000"/>
                  </a:schemeClr>
                </a:solidFill>
                <a:effectLst/>
                <a:latin typeface="+mj-lt"/>
                <a:ea typeface="Calibri" panose="020F0502020204030204" pitchFamily="34" charset="0"/>
                <a:cs typeface="Arial" panose="020B0604020202020204" pitchFamily="34" charset="0"/>
              </a:rPr>
              <a:t>Speech impaired people use hand signs and gestures to communicate.</a:t>
            </a:r>
          </a:p>
          <a:p>
            <a:pPr marL="285750" indent="-285750">
              <a:buFont typeface="Wingdings" panose="05000000000000000000" pitchFamily="2" charset="2"/>
              <a:buChar char="§"/>
            </a:pPr>
            <a:r>
              <a:rPr lang="en-IN" sz="1800" b="1" dirty="0">
                <a:solidFill>
                  <a:schemeClr val="accent1">
                    <a:lumMod val="40000"/>
                    <a:lumOff val="60000"/>
                  </a:schemeClr>
                </a:solidFill>
                <a:effectLst/>
                <a:latin typeface="+mj-lt"/>
                <a:ea typeface="Calibri" panose="020F0502020204030204" pitchFamily="34" charset="0"/>
                <a:cs typeface="Arial" panose="020B0604020202020204" pitchFamily="34" charset="0"/>
              </a:rPr>
              <a:t>They face difficulty in communicating with other people.</a:t>
            </a:r>
            <a:br>
              <a:rPr lang="en-IN" sz="1800" b="1" dirty="0">
                <a:solidFill>
                  <a:schemeClr val="accent1">
                    <a:lumMod val="40000"/>
                    <a:lumOff val="60000"/>
                  </a:schemeClr>
                </a:solidFill>
                <a:effectLst/>
                <a:latin typeface="+mj-lt"/>
                <a:ea typeface="Calibri" panose="020F0502020204030204" pitchFamily="34" charset="0"/>
                <a:cs typeface="Arial" panose="020B0604020202020204" pitchFamily="34" charset="0"/>
              </a:rPr>
            </a:br>
            <a:endParaRPr lang="en-IN" sz="1800" b="1" dirty="0">
              <a:solidFill>
                <a:schemeClr val="accent1">
                  <a:lumMod val="40000"/>
                  <a:lumOff val="60000"/>
                </a:schemeClr>
              </a:solidFill>
              <a:effectLst/>
              <a:latin typeface="+mj-lt"/>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en-IN" sz="1800" b="1" dirty="0">
                <a:solidFill>
                  <a:schemeClr val="accent1">
                    <a:lumMod val="40000"/>
                    <a:lumOff val="60000"/>
                  </a:schemeClr>
                </a:solidFill>
                <a:effectLst/>
                <a:latin typeface="+mj-lt"/>
                <a:ea typeface="Calibri" panose="020F0502020204030204" pitchFamily="34" charset="0"/>
                <a:cs typeface="Arial" panose="020B0604020202020204" pitchFamily="34" charset="0"/>
              </a:rPr>
              <a:t>There is a need of a system which recognizes the different signs, gestures etc. of various SLs and conveys it to everybody in a manner they can understand. It bridges the gap between SL users &amp; the rest of human society.</a:t>
            </a:r>
          </a:p>
          <a:p>
            <a:pPr marL="285750" indent="-285750">
              <a:buFont typeface="Wingdings" panose="05000000000000000000" pitchFamily="2" charset="2"/>
              <a:buChar char="§"/>
            </a:pPr>
            <a:r>
              <a:rPr lang="en-US" sz="1800" b="1" i="0" dirty="0">
                <a:solidFill>
                  <a:schemeClr val="accent1">
                    <a:lumMod val="40000"/>
                    <a:lumOff val="60000"/>
                  </a:schemeClr>
                </a:solidFill>
                <a:effectLst/>
                <a:latin typeface="+mj-lt"/>
              </a:rPr>
              <a:t>2.5 billion people are projected to have some degree of hearing loss and at least 700 million will require hearing rehabilitation. </a:t>
            </a:r>
          </a:p>
          <a:p>
            <a:pPr marL="285750" indent="-285750">
              <a:buFont typeface="Wingdings" panose="05000000000000000000" pitchFamily="2" charset="2"/>
              <a:buChar char="§"/>
            </a:pPr>
            <a:r>
              <a:rPr lang="en-US" sz="1800" b="1" i="0" dirty="0">
                <a:solidFill>
                  <a:schemeClr val="accent1">
                    <a:lumMod val="40000"/>
                    <a:lumOff val="60000"/>
                  </a:schemeClr>
                </a:solidFill>
                <a:effectLst/>
                <a:latin typeface="+mj-lt"/>
              </a:rPr>
              <a:t> The number of deaf-mutes in the world are roughly calculated to be from 700,000 to 900,000," and of these 63 percent, are said to be born deaf, the others losing their hearing by different accidents</a:t>
            </a:r>
          </a:p>
          <a:p>
            <a:pPr marL="285750" indent="-285750">
              <a:buFont typeface="Wingdings" panose="05000000000000000000" pitchFamily="2" charset="2"/>
              <a:buChar char="§"/>
            </a:pPr>
            <a:r>
              <a:rPr lang="en-US" sz="1800" b="1" dirty="0">
                <a:solidFill>
                  <a:schemeClr val="accent1">
                    <a:lumMod val="40000"/>
                    <a:lumOff val="60000"/>
                  </a:schemeClr>
                </a:solidFill>
                <a:latin typeface="+mj-lt"/>
              </a:rPr>
              <a:t>They face social exclusion and deprived of various social activities.</a:t>
            </a:r>
          </a:p>
          <a:p>
            <a:endParaRPr lang="en-IN" sz="1600" dirty="0">
              <a:solidFill>
                <a:schemeClr val="accent4">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alpha val="55000"/>
          </a:schemeClr>
        </a:solidFill>
        <a:effectLst/>
      </p:bgPr>
    </p:bg>
    <p:spTree>
      <p:nvGrpSpPr>
        <p:cNvPr id="1" name="Shape 65"/>
        <p:cNvGrpSpPr/>
        <p:nvPr/>
      </p:nvGrpSpPr>
      <p:grpSpPr>
        <a:xfrm>
          <a:off x="0" y="0"/>
          <a:ext cx="0" cy="0"/>
          <a:chOff x="0" y="0"/>
          <a:chExt cx="0" cy="0"/>
        </a:xfrm>
      </p:grpSpPr>
      <p:pic>
        <p:nvPicPr>
          <p:cNvPr id="9" name="Picture 8">
            <a:extLst>
              <a:ext uri="{FF2B5EF4-FFF2-40B4-BE49-F238E27FC236}">
                <a16:creationId xmlns:a16="http://schemas.microsoft.com/office/drawing/2014/main" id="{CFA96968-18E6-48FC-BC01-2079BE678A1A}"/>
              </a:ext>
            </a:extLst>
          </p:cNvPr>
          <p:cNvPicPr>
            <a:picLocks noChangeAspect="1"/>
          </p:cNvPicPr>
          <p:nvPr/>
        </p:nvPicPr>
        <p:blipFill>
          <a:blip r:embed="rId3"/>
          <a:stretch>
            <a:fillRect/>
          </a:stretch>
        </p:blipFill>
        <p:spPr>
          <a:xfrm>
            <a:off x="0" y="-285750"/>
            <a:ext cx="9144000" cy="5715000"/>
          </a:xfrm>
          <a:prstGeom prst="rect">
            <a:avLst/>
          </a:prstGeom>
        </p:spPr>
      </p:pic>
      <p:pic>
        <p:nvPicPr>
          <p:cNvPr id="11" name="Picture 10">
            <a:extLst>
              <a:ext uri="{FF2B5EF4-FFF2-40B4-BE49-F238E27FC236}">
                <a16:creationId xmlns:a16="http://schemas.microsoft.com/office/drawing/2014/main" id="{55629E30-298C-46C3-8DC8-94348BCB1CE4}"/>
              </a:ext>
            </a:extLst>
          </p:cNvPr>
          <p:cNvPicPr>
            <a:picLocks noChangeAspect="1"/>
          </p:cNvPicPr>
          <p:nvPr/>
        </p:nvPicPr>
        <p:blipFill>
          <a:blip r:embed="rId4"/>
          <a:stretch>
            <a:fillRect/>
          </a:stretch>
        </p:blipFill>
        <p:spPr>
          <a:xfrm>
            <a:off x="0" y="-476250"/>
            <a:ext cx="9144000" cy="6096000"/>
          </a:xfrm>
          <a:prstGeom prst="rect">
            <a:avLst/>
          </a:prstGeom>
        </p:spPr>
      </p:pic>
      <p:sp>
        <p:nvSpPr>
          <p:cNvPr id="66" name="Google Shape;66;p15"/>
          <p:cNvSpPr txBox="1">
            <a:spLocks noGrp="1"/>
          </p:cNvSpPr>
          <p:nvPr>
            <p:ph type="title"/>
          </p:nvPr>
        </p:nvSpPr>
        <p:spPr>
          <a:xfrm>
            <a:off x="311700" y="1233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b="1" dirty="0">
                <a:solidFill>
                  <a:schemeClr val="tx1"/>
                </a:solidFill>
              </a:rPr>
              <a:t>Idea</a:t>
            </a:r>
            <a:endParaRPr sz="4400" b="1" dirty="0">
              <a:solidFill>
                <a:schemeClr val="tx1"/>
              </a:solidFill>
            </a:endParaRPr>
          </a:p>
        </p:txBody>
      </p:sp>
      <p:sp>
        <p:nvSpPr>
          <p:cNvPr id="67" name="Google Shape;67;p15"/>
          <p:cNvSpPr txBox="1">
            <a:spLocks noGrp="1"/>
          </p:cNvSpPr>
          <p:nvPr>
            <p:ph type="body" idx="1"/>
          </p:nvPr>
        </p:nvSpPr>
        <p:spPr>
          <a:xfrm>
            <a:off x="311700" y="1031032"/>
            <a:ext cx="8520600" cy="3416400"/>
          </a:xfrm>
          <a:prstGeom prst="rect">
            <a:avLst/>
          </a:prstGeom>
        </p:spPr>
        <p:txBody>
          <a:bodyPr spcFirstLastPara="1" wrap="square" lIns="91425" tIns="91425" rIns="91425" bIns="91425" anchor="t" anchorCtr="0">
            <a:normAutofit/>
          </a:bodyPr>
          <a:lstStyle/>
          <a:p>
            <a:pPr marL="285750" lvl="0" indent="-285750" algn="l" rtl="0">
              <a:lnSpc>
                <a:spcPct val="110000"/>
              </a:lnSpc>
              <a:spcBef>
                <a:spcPts val="0"/>
              </a:spcBef>
              <a:spcAft>
                <a:spcPts val="1200"/>
              </a:spcAft>
              <a:buFont typeface="Wingdings" panose="05000000000000000000" pitchFamily="2" charset="2"/>
              <a:buChar char="§"/>
            </a:pPr>
            <a:r>
              <a:rPr lang="en-IN" sz="1500" dirty="0">
                <a:solidFill>
                  <a:schemeClr val="bg1">
                    <a:lumMod val="10000"/>
                    <a:lumOff val="90000"/>
                  </a:schemeClr>
                </a:solidFill>
              </a:rPr>
              <a:t>It is an application for automatic, translation of sign language and detection using image processing , ai /ml ,CNN.it is used for </a:t>
            </a:r>
            <a:r>
              <a:rPr lang="en-IN" sz="1500" dirty="0">
                <a:effectLst/>
                <a:latin typeface="Times New Roman" panose="02020603050405020304" pitchFamily="18" charset="0"/>
                <a:ea typeface="Calibri" panose="020F0502020204030204" pitchFamily="34" charset="0"/>
              </a:rPr>
              <a:t>Our project focuses on the problem of recognizing in real time the sign language (SL) used by communities of deaf and/or dumb people. </a:t>
            </a:r>
          </a:p>
          <a:p>
            <a:pPr marL="285750" lvl="0" indent="-285750" algn="l" rtl="0">
              <a:lnSpc>
                <a:spcPct val="110000"/>
              </a:lnSpc>
              <a:spcBef>
                <a:spcPts val="0"/>
              </a:spcBef>
              <a:spcAft>
                <a:spcPts val="1200"/>
              </a:spcAft>
              <a:buFont typeface="Wingdings" panose="05000000000000000000" pitchFamily="2" charset="2"/>
              <a:buChar char="§"/>
            </a:pPr>
            <a:r>
              <a:rPr lang="en-IN" sz="1500" dirty="0">
                <a:effectLst/>
                <a:latin typeface="Times New Roman" panose="02020603050405020304" pitchFamily="18" charset="0"/>
                <a:ea typeface="Calibri" panose="020F0502020204030204" pitchFamily="34" charset="0"/>
              </a:rPr>
              <a:t>The problem is addressed by experimenting with different segmentation approaches and unsupervised learning algorithms to create an accurate sign language recognition model.</a:t>
            </a:r>
          </a:p>
          <a:p>
            <a:pPr marL="285750" lvl="0" indent="-285750" algn="l" rtl="0">
              <a:lnSpc>
                <a:spcPct val="110000"/>
              </a:lnSpc>
              <a:spcBef>
                <a:spcPts val="0"/>
              </a:spcBef>
              <a:spcAft>
                <a:spcPts val="1200"/>
              </a:spcAft>
              <a:buFont typeface="Wingdings" panose="05000000000000000000" pitchFamily="2" charset="2"/>
              <a:buChar char="§"/>
            </a:pPr>
            <a:r>
              <a:rPr lang="fr-FR" sz="1500" dirty="0"/>
              <a:t>Usina Image Acquisition Facture Extraction Orientation Détection Gestuel Recognition process web maker communication casier and quitte intersecting interactive and intersecting waw for déshabilites and maker théier life bette.</a:t>
            </a:r>
            <a:br>
              <a:rPr lang="en-IN" sz="1800" dirty="0">
                <a:effectLst/>
                <a:latin typeface="Times New Roman" panose="02020603050405020304" pitchFamily="18" charset="0"/>
                <a:ea typeface="Calibri" panose="020F0502020204030204" pitchFamily="34" charset="0"/>
              </a:rPr>
            </a:br>
            <a:br>
              <a:rPr lang="en-IN" sz="1800" dirty="0">
                <a:effectLst/>
                <a:latin typeface="Times New Roman" panose="02020603050405020304" pitchFamily="18" charset="0"/>
                <a:ea typeface="Calibri" panose="020F0502020204030204" pitchFamily="34" charset="0"/>
              </a:rPr>
            </a:br>
            <a:endParaRPr dirty="0">
              <a:solidFill>
                <a:schemeClr val="bg1">
                  <a:lumMod val="10000"/>
                  <a:lumOff val="90000"/>
                </a:schemeClr>
              </a:solidFill>
            </a:endParaRPr>
          </a:p>
        </p:txBody>
      </p:sp>
      <p:pic>
        <p:nvPicPr>
          <p:cNvPr id="7" name="Picture 6">
            <a:extLst>
              <a:ext uri="{FF2B5EF4-FFF2-40B4-BE49-F238E27FC236}">
                <a16:creationId xmlns:a16="http://schemas.microsoft.com/office/drawing/2014/main" id="{C636633A-1204-4289-9CC2-9BEC68755B26}"/>
              </a:ext>
            </a:extLst>
          </p:cNvPr>
          <p:cNvPicPr>
            <a:picLocks noChangeAspect="1"/>
          </p:cNvPicPr>
          <p:nvPr/>
        </p:nvPicPr>
        <p:blipFill>
          <a:blip r:embed="rId5"/>
          <a:stretch>
            <a:fillRect/>
          </a:stretch>
        </p:blipFill>
        <p:spPr>
          <a:xfrm>
            <a:off x="7306495" y="-358627"/>
            <a:ext cx="1837505" cy="1375801"/>
          </a:xfrm>
          <a:prstGeom prst="rect">
            <a:avLst/>
          </a:prstGeom>
        </p:spPr>
      </p:pic>
      <p:pic>
        <p:nvPicPr>
          <p:cNvPr id="3" name="Picture 2" descr="Text&#10;&#10;Description automatically generated">
            <a:extLst>
              <a:ext uri="{FF2B5EF4-FFF2-40B4-BE49-F238E27FC236}">
                <a16:creationId xmlns:a16="http://schemas.microsoft.com/office/drawing/2014/main" id="{47DB9DEE-5759-4916-B93A-FBB80D0B968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427922" y="3584293"/>
            <a:ext cx="2245659" cy="1684244"/>
          </a:xfrm>
          <a:prstGeom prst="rect">
            <a:avLst/>
          </a:prstGeom>
        </p:spPr>
      </p:pic>
      <p:pic>
        <p:nvPicPr>
          <p:cNvPr id="6" name="Picture 5" descr="A picture containing person, wall, indoor, person&#10;&#10;Description automatically generated">
            <a:extLst>
              <a:ext uri="{FF2B5EF4-FFF2-40B4-BE49-F238E27FC236}">
                <a16:creationId xmlns:a16="http://schemas.microsoft.com/office/drawing/2014/main" id="{2C032D17-58D8-4A67-8EB2-177ABBB076F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12742" y="3471047"/>
            <a:ext cx="2784529" cy="2088397"/>
          </a:xfrm>
          <a:prstGeom prst="rect">
            <a:avLst/>
          </a:prstGeom>
        </p:spPr>
      </p:pic>
      <p:sp>
        <p:nvSpPr>
          <p:cNvPr id="8" name="TextBox 7">
            <a:extLst>
              <a:ext uri="{FF2B5EF4-FFF2-40B4-BE49-F238E27FC236}">
                <a16:creationId xmlns:a16="http://schemas.microsoft.com/office/drawing/2014/main" id="{3F7B7D4C-4D9F-4AD1-AAD6-ACE5AE9B8683}"/>
              </a:ext>
            </a:extLst>
          </p:cNvPr>
          <p:cNvSpPr txBox="1"/>
          <p:nvPr/>
        </p:nvSpPr>
        <p:spPr>
          <a:xfrm>
            <a:off x="1212742" y="5708947"/>
            <a:ext cx="2784529" cy="369332"/>
          </a:xfrm>
          <a:prstGeom prst="rect">
            <a:avLst/>
          </a:prstGeom>
          <a:noFill/>
        </p:spPr>
        <p:txBody>
          <a:bodyPr wrap="square" rtlCol="0">
            <a:spAutoFit/>
          </a:bodyPr>
          <a:lstStyle/>
          <a:p>
            <a:r>
              <a:rPr lang="en-IN" sz="900" dirty="0">
                <a:hlinkClick r:id="rId9" tooltip="https://eclecti.cc/olpc/face-detection-on-the-olpc-xo"/>
              </a:rPr>
              <a:t>This Photo</a:t>
            </a:r>
            <a:r>
              <a:rPr lang="en-IN" sz="900" dirty="0"/>
              <a:t> by Unknown Author is licensed under </a:t>
            </a:r>
            <a:r>
              <a:rPr lang="en-IN" sz="900" dirty="0">
                <a:hlinkClick r:id="rId10" tooltip="https://creativecommons.org/licenses/by/3.0/"/>
              </a:rPr>
              <a:t>CC BY</a:t>
            </a:r>
            <a:endParaRPr lang="en-IN"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pic>
        <p:nvPicPr>
          <p:cNvPr id="3" name="Picture 2">
            <a:extLst>
              <a:ext uri="{FF2B5EF4-FFF2-40B4-BE49-F238E27FC236}">
                <a16:creationId xmlns:a16="http://schemas.microsoft.com/office/drawing/2014/main" id="{73586EEC-D061-4516-814B-6AC6028E0079}"/>
              </a:ext>
            </a:extLst>
          </p:cNvPr>
          <p:cNvPicPr>
            <a:picLocks noChangeAspect="1"/>
          </p:cNvPicPr>
          <p:nvPr/>
        </p:nvPicPr>
        <p:blipFill>
          <a:blip r:embed="rId3"/>
          <a:stretch>
            <a:fillRect/>
          </a:stretch>
        </p:blipFill>
        <p:spPr>
          <a:xfrm>
            <a:off x="0" y="-254172"/>
            <a:ext cx="9144000" cy="5143021"/>
          </a:xfrm>
          <a:prstGeom prst="rect">
            <a:avLst/>
          </a:prstGeom>
        </p:spPr>
      </p:pic>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Features</a:t>
            </a:r>
            <a:r>
              <a:rPr lang="en-GB" dirty="0"/>
              <a:t> </a:t>
            </a:r>
            <a:endParaRPr dirty="0"/>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lvl="0" indent="-342900">
              <a:lnSpc>
                <a:spcPct val="107000"/>
              </a:lnSpc>
              <a:buFont typeface="Symbol" panose="05050102010706020507" pitchFamily="18" charset="2"/>
              <a:buChar char=""/>
            </a:pPr>
            <a:r>
              <a:rPr lang="en-IN" sz="1400" dirty="0"/>
              <a:t>Better than traditional ways of teaching</a:t>
            </a:r>
          </a:p>
          <a:p>
            <a:pPr marL="342900" lvl="0" indent="-342900">
              <a:lnSpc>
                <a:spcPct val="107000"/>
              </a:lnSpc>
              <a:buFont typeface="Symbol" panose="05050102010706020507" pitchFamily="18" charset="2"/>
              <a:buChar char=""/>
            </a:pPr>
            <a:r>
              <a:rPr lang="en-IN" sz="1400" dirty="0"/>
              <a:t>Sign language translation to English German , Japanese's model etc.</a:t>
            </a:r>
          </a:p>
          <a:p>
            <a:pPr marL="342900" lvl="0" indent="-342900">
              <a:lnSpc>
                <a:spcPct val="107000"/>
              </a:lnSpc>
              <a:buFont typeface="Symbol" panose="05050102010706020507" pitchFamily="18" charset="2"/>
              <a:buChar char=""/>
            </a:pPr>
            <a:r>
              <a:rPr lang="en-IN" sz="1400" dirty="0"/>
              <a:t>Image processing and selection using ai/ml.</a:t>
            </a:r>
          </a:p>
          <a:p>
            <a:pPr marL="342900" lvl="0" indent="-342900">
              <a:lnSpc>
                <a:spcPct val="107000"/>
              </a:lnSpc>
              <a:buFont typeface="Symbol" panose="05050102010706020507" pitchFamily="18" charset="2"/>
              <a:buChar char=""/>
            </a:pPr>
            <a:r>
              <a:rPr lang="en-IN" sz="1400" dirty="0"/>
              <a:t>Picture display output</a:t>
            </a:r>
          </a:p>
          <a:p>
            <a:pPr marL="0" lvl="0" indent="0">
              <a:lnSpc>
                <a:spcPct val="107000"/>
              </a:lnSpc>
              <a:buNone/>
            </a:pPr>
            <a:endParaRPr lang="en-IN" sz="1400" dirty="0"/>
          </a:p>
          <a:p>
            <a:pPr marL="342900" lvl="0" indent="-342900">
              <a:lnSpc>
                <a:spcPct val="107000"/>
              </a:lnSpc>
              <a:buFont typeface="Symbol" panose="05050102010706020507" pitchFamily="18" charset="2"/>
              <a:buChar char=""/>
            </a:pPr>
            <a:r>
              <a:rPr lang="en-IN" sz="1400" dirty="0"/>
              <a:t>Model visualisation, more interactive and entertaining </a:t>
            </a:r>
          </a:p>
          <a:p>
            <a:pPr marL="342900" lvl="0" indent="-342900">
              <a:lnSpc>
                <a:spcPct val="107000"/>
              </a:lnSpc>
              <a:buFont typeface="Symbol" panose="05050102010706020507" pitchFamily="18" charset="2"/>
              <a:buChar char=""/>
            </a:pPr>
            <a:r>
              <a:rPr lang="fr-FR" sz="1400" dirty="0"/>
              <a:t>Image acquisition </a:t>
            </a:r>
          </a:p>
          <a:p>
            <a:pPr marL="342900" lvl="0" indent="-342900">
              <a:lnSpc>
                <a:spcPct val="107000"/>
              </a:lnSpc>
              <a:spcAft>
                <a:spcPts val="800"/>
              </a:spcAft>
              <a:buFont typeface="Symbol" panose="05050102010706020507" pitchFamily="18" charset="2"/>
              <a:buChar char=""/>
            </a:pPr>
            <a:r>
              <a:rPr lang="fr-FR" sz="1400" dirty="0"/>
              <a:t>Facture extraction</a:t>
            </a:r>
          </a:p>
          <a:p>
            <a:pPr marL="342900" lvl="0" indent="-342900">
              <a:lnSpc>
                <a:spcPct val="107000"/>
              </a:lnSpc>
              <a:spcAft>
                <a:spcPts val="800"/>
              </a:spcAft>
              <a:buFont typeface="Symbol" panose="05050102010706020507" pitchFamily="18" charset="2"/>
              <a:buChar char=""/>
            </a:pPr>
            <a:r>
              <a:rPr lang="fr-FR" sz="1400" dirty="0"/>
              <a:t>Orientation détection </a:t>
            </a:r>
          </a:p>
          <a:p>
            <a:pPr marL="342900" lvl="0" indent="-342900">
              <a:lnSpc>
                <a:spcPct val="107000"/>
              </a:lnSpc>
              <a:spcAft>
                <a:spcPts val="800"/>
              </a:spcAft>
              <a:buFont typeface="Symbol" panose="05050102010706020507" pitchFamily="18" charset="2"/>
              <a:buChar char=""/>
            </a:pPr>
            <a:r>
              <a:rPr lang="fr-FR" sz="1400" dirty="0"/>
              <a:t>Gesture recognition process</a:t>
            </a:r>
            <a:endParaRPr lang="en-IN" sz="1400" dirty="0"/>
          </a:p>
          <a:p>
            <a:pPr marL="0" lv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97E08753-9735-4B0F-A32B-3F2B9995C659}"/>
              </a:ext>
            </a:extLst>
          </p:cNvPr>
          <p:cNvPicPr>
            <a:picLocks noChangeAspect="1"/>
          </p:cNvPicPr>
          <p:nvPr/>
        </p:nvPicPr>
        <p:blipFill>
          <a:blip r:embed="rId4"/>
          <a:stretch>
            <a:fillRect/>
          </a:stretch>
        </p:blipFill>
        <p:spPr>
          <a:xfrm>
            <a:off x="4393580" y="3289044"/>
            <a:ext cx="4029307" cy="1403962"/>
          </a:xfrm>
          <a:prstGeom prst="rect">
            <a:avLst/>
          </a:prstGeom>
        </p:spPr>
      </p:pic>
      <p:pic>
        <p:nvPicPr>
          <p:cNvPr id="8" name="Picture 7" descr="A picture containing text, night&#10;&#10;Description automatically generated">
            <a:extLst>
              <a:ext uri="{FF2B5EF4-FFF2-40B4-BE49-F238E27FC236}">
                <a16:creationId xmlns:a16="http://schemas.microsoft.com/office/drawing/2014/main" id="{EA6F0AB6-A6F5-44A1-9490-0211C505C7D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855677" y="-254172"/>
            <a:ext cx="2288323" cy="1830211"/>
          </a:xfrm>
          <a:prstGeom prst="rect">
            <a:avLst/>
          </a:prstGeom>
        </p:spPr>
      </p:pic>
      <p:pic>
        <p:nvPicPr>
          <p:cNvPr id="11" name="Picture 10" descr="A couple of people on a stage&#10;&#10;Description automatically generated with low confidence">
            <a:extLst>
              <a:ext uri="{FF2B5EF4-FFF2-40B4-BE49-F238E27FC236}">
                <a16:creationId xmlns:a16="http://schemas.microsoft.com/office/drawing/2014/main" id="{2AF2C90F-8CEC-474D-B225-A0A6E79A69A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27327" y="1710789"/>
            <a:ext cx="2107260" cy="14039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F98-74F0-40A9-8674-2BF9A98A0CA7}"/>
              </a:ext>
            </a:extLst>
          </p:cNvPr>
          <p:cNvSpPr>
            <a:spLocks noGrp="1"/>
          </p:cNvSpPr>
          <p:nvPr>
            <p:ph type="title"/>
          </p:nvPr>
        </p:nvSpPr>
        <p:spPr/>
        <p:txBody>
          <a:bodyPr wrap="square" anchor="t">
            <a:normAutofit fontScale="90000"/>
          </a:bodyPr>
          <a:lstStyle/>
          <a:p>
            <a:pPr>
              <a:lnSpc>
                <a:spcPct val="90000"/>
              </a:lnSpc>
            </a:pPr>
            <a:r>
              <a:rPr lang="en-IN" dirty="0">
                <a:solidFill>
                  <a:schemeClr val="bg1"/>
                </a:solidFill>
              </a:rPr>
              <a:t>PROTOTYPE AND CODE :</a:t>
            </a:r>
          </a:p>
        </p:txBody>
      </p:sp>
      <p:sp>
        <p:nvSpPr>
          <p:cNvPr id="7" name="Text Placeholder 2">
            <a:extLst>
              <a:ext uri="{FF2B5EF4-FFF2-40B4-BE49-F238E27FC236}">
                <a16:creationId xmlns:a16="http://schemas.microsoft.com/office/drawing/2014/main" id="{30628E26-6525-48FD-BF18-D6FA89B44895}"/>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9E02D686-10CD-45AA-BD69-4E648A510DE8}"/>
              </a:ext>
            </a:extLst>
          </p:cNvPr>
          <p:cNvSpPr txBox="1"/>
          <p:nvPr/>
        </p:nvSpPr>
        <p:spPr>
          <a:xfrm>
            <a:off x="2286000" y="1891654"/>
            <a:ext cx="4572000" cy="523220"/>
          </a:xfrm>
          <a:prstGeom prst="rect">
            <a:avLst/>
          </a:prstGeom>
          <a:noFill/>
        </p:spPr>
        <p:txBody>
          <a:bodyPr wrap="square">
            <a:spAutoFit/>
          </a:bodyPr>
          <a:lstStyle/>
          <a:p>
            <a:br>
              <a:rPr lang="en-IN" dirty="0"/>
            </a:br>
            <a:endParaRPr lang="en-IN" dirty="0"/>
          </a:p>
        </p:txBody>
      </p:sp>
      <p:pic>
        <p:nvPicPr>
          <p:cNvPr id="9" name="Picture 8" descr="Graphical user interface, text&#10;&#10;Description automatically generated with medium confidence">
            <a:extLst>
              <a:ext uri="{FF2B5EF4-FFF2-40B4-BE49-F238E27FC236}">
                <a16:creationId xmlns:a16="http://schemas.microsoft.com/office/drawing/2014/main" id="{D77AD82F-51DF-4888-A4FC-9560DE8FF8C5}"/>
              </a:ext>
            </a:extLst>
          </p:cNvPr>
          <p:cNvPicPr>
            <a:picLocks noChangeAspect="1"/>
          </p:cNvPicPr>
          <p:nvPr/>
        </p:nvPicPr>
        <p:blipFill>
          <a:blip r:embed="rId4"/>
          <a:stretch>
            <a:fillRect/>
          </a:stretch>
        </p:blipFill>
        <p:spPr>
          <a:xfrm>
            <a:off x="737264" y="1185209"/>
            <a:ext cx="5006929" cy="1412890"/>
          </a:xfrm>
          <a:prstGeom prst="rect">
            <a:avLst/>
          </a:prstGeom>
        </p:spPr>
      </p:pic>
      <p:pic>
        <p:nvPicPr>
          <p:cNvPr id="13" name="Picture 12" descr="Text&#10;&#10;Description automatically generated">
            <a:extLst>
              <a:ext uri="{FF2B5EF4-FFF2-40B4-BE49-F238E27FC236}">
                <a16:creationId xmlns:a16="http://schemas.microsoft.com/office/drawing/2014/main" id="{2EC8E339-85A4-4840-B54C-F38F14BA1E63}"/>
              </a:ext>
            </a:extLst>
          </p:cNvPr>
          <p:cNvPicPr>
            <a:picLocks noChangeAspect="1"/>
          </p:cNvPicPr>
          <p:nvPr/>
        </p:nvPicPr>
        <p:blipFill>
          <a:blip r:embed="rId5"/>
          <a:stretch>
            <a:fillRect/>
          </a:stretch>
        </p:blipFill>
        <p:spPr>
          <a:xfrm>
            <a:off x="5080217" y="2726952"/>
            <a:ext cx="3555566" cy="1713067"/>
          </a:xfrm>
          <a:prstGeom prst="rect">
            <a:avLst/>
          </a:prstGeom>
        </p:spPr>
      </p:pic>
      <p:pic>
        <p:nvPicPr>
          <p:cNvPr id="15" name="Picture 14" descr="Text&#10;&#10;Description automatically generated">
            <a:extLst>
              <a:ext uri="{FF2B5EF4-FFF2-40B4-BE49-F238E27FC236}">
                <a16:creationId xmlns:a16="http://schemas.microsoft.com/office/drawing/2014/main" id="{DB8BBA2A-CB38-472A-AE45-6E950A86E8AF}"/>
              </a:ext>
            </a:extLst>
          </p:cNvPr>
          <p:cNvPicPr>
            <a:picLocks noChangeAspect="1"/>
          </p:cNvPicPr>
          <p:nvPr/>
        </p:nvPicPr>
        <p:blipFill>
          <a:blip r:embed="rId5"/>
          <a:stretch>
            <a:fillRect/>
          </a:stretch>
        </p:blipFill>
        <p:spPr>
          <a:xfrm>
            <a:off x="839433" y="2726953"/>
            <a:ext cx="3555566" cy="1713067"/>
          </a:xfrm>
          <a:prstGeom prst="rect">
            <a:avLst/>
          </a:prstGeom>
        </p:spPr>
      </p:pic>
    </p:spTree>
    <p:extLst>
      <p:ext uri="{BB962C8B-B14F-4D97-AF65-F5344CB8AC3E}">
        <p14:creationId xmlns:p14="http://schemas.microsoft.com/office/powerpoint/2010/main" val="106413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00A7-8DCF-41ED-BDCD-0FE2C2712D73}"/>
              </a:ext>
            </a:extLst>
          </p:cNvPr>
          <p:cNvSpPr>
            <a:spLocks noGrp="1"/>
          </p:cNvSpPr>
          <p:nvPr>
            <p:ph type="title"/>
          </p:nvPr>
        </p:nvSpPr>
        <p:spPr/>
        <p:txBody>
          <a:bodyPr>
            <a:normAutofit fontScale="90000"/>
          </a:bodyPr>
          <a:lstStyle/>
          <a:p>
            <a:r>
              <a:rPr lang="en-IN" dirty="0"/>
              <a:t>PROT</a:t>
            </a:r>
            <a:r>
              <a:rPr lang="en-IN" dirty="0">
                <a:solidFill>
                  <a:schemeClr val="bg1"/>
                </a:solidFill>
              </a:rPr>
              <a:t>PROTOTYPE AND CODE</a:t>
            </a:r>
            <a:endParaRPr lang="en-IN" dirty="0"/>
          </a:p>
        </p:txBody>
      </p:sp>
      <p:sp>
        <p:nvSpPr>
          <p:cNvPr id="3" name="Text Placeholder 2">
            <a:extLst>
              <a:ext uri="{FF2B5EF4-FFF2-40B4-BE49-F238E27FC236}">
                <a16:creationId xmlns:a16="http://schemas.microsoft.com/office/drawing/2014/main" id="{9F472A22-73F3-4341-A6A6-1AC9F4195643}"/>
              </a:ext>
            </a:extLst>
          </p:cNvPr>
          <p:cNvSpPr>
            <a:spLocks noGrp="1"/>
          </p:cNvSpPr>
          <p:nvPr>
            <p:ph type="body" idx="1"/>
          </p:nvPr>
        </p:nvSpPr>
        <p:spPr/>
        <p:txBody>
          <a:bodyPr/>
          <a:lstStyle/>
          <a:p>
            <a:endParaRPr lang="en-IN" dirty="0"/>
          </a:p>
        </p:txBody>
      </p:sp>
      <p:pic>
        <p:nvPicPr>
          <p:cNvPr id="4" name="Picture 3" descr="Text&#10;&#10;Description automatically generated">
            <a:extLst>
              <a:ext uri="{FF2B5EF4-FFF2-40B4-BE49-F238E27FC236}">
                <a16:creationId xmlns:a16="http://schemas.microsoft.com/office/drawing/2014/main" id="{7A4BC035-C94C-4DC3-93A8-F4AF84A86E61}"/>
              </a:ext>
            </a:extLst>
          </p:cNvPr>
          <p:cNvPicPr>
            <a:picLocks noChangeAspect="1"/>
          </p:cNvPicPr>
          <p:nvPr/>
        </p:nvPicPr>
        <p:blipFill>
          <a:blip r:embed="rId4"/>
          <a:stretch>
            <a:fillRect/>
          </a:stretch>
        </p:blipFill>
        <p:spPr>
          <a:xfrm>
            <a:off x="1015561" y="1343821"/>
            <a:ext cx="5719196" cy="3225054"/>
          </a:xfrm>
          <a:prstGeom prst="rect">
            <a:avLst/>
          </a:prstGeom>
        </p:spPr>
      </p:pic>
    </p:spTree>
    <p:extLst>
      <p:ext uri="{BB962C8B-B14F-4D97-AF65-F5344CB8AC3E}">
        <p14:creationId xmlns:p14="http://schemas.microsoft.com/office/powerpoint/2010/main" val="176580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00A7-8DCF-41ED-BDCD-0FE2C2712D73}"/>
              </a:ext>
            </a:extLst>
          </p:cNvPr>
          <p:cNvSpPr>
            <a:spLocks noGrp="1"/>
          </p:cNvSpPr>
          <p:nvPr>
            <p:ph type="title"/>
          </p:nvPr>
        </p:nvSpPr>
        <p:spPr/>
        <p:txBody>
          <a:bodyPr>
            <a:normAutofit fontScale="90000"/>
          </a:bodyPr>
          <a:lstStyle/>
          <a:p>
            <a:r>
              <a:rPr lang="en-IN" dirty="0">
                <a:solidFill>
                  <a:schemeClr val="bg1"/>
                </a:solidFill>
              </a:rPr>
              <a:t>DETECTION AND TRACKING OF HAND LAND MARKS:</a:t>
            </a:r>
            <a:endParaRPr lang="en-IN" dirty="0"/>
          </a:p>
        </p:txBody>
      </p:sp>
      <p:sp>
        <p:nvSpPr>
          <p:cNvPr id="3" name="Text Placeholder 2">
            <a:extLst>
              <a:ext uri="{FF2B5EF4-FFF2-40B4-BE49-F238E27FC236}">
                <a16:creationId xmlns:a16="http://schemas.microsoft.com/office/drawing/2014/main" id="{9F472A22-73F3-4341-A6A6-1AC9F4195643}"/>
              </a:ext>
            </a:extLst>
          </p:cNvPr>
          <p:cNvSpPr>
            <a:spLocks noGrp="1"/>
          </p:cNvSpPr>
          <p:nvPr>
            <p:ph type="body" idx="1"/>
          </p:nvPr>
        </p:nvSpPr>
        <p:spPr/>
        <p:txBody>
          <a:bodyPr/>
          <a:lstStyle/>
          <a:p>
            <a:endParaRPr lang="en-IN" dirty="0"/>
          </a:p>
        </p:txBody>
      </p:sp>
      <p:pic>
        <p:nvPicPr>
          <p:cNvPr id="5" name="Picture 4" descr="Text&#10;&#10;Description automatically generated">
            <a:extLst>
              <a:ext uri="{FF2B5EF4-FFF2-40B4-BE49-F238E27FC236}">
                <a16:creationId xmlns:a16="http://schemas.microsoft.com/office/drawing/2014/main" id="{16C48385-A5C7-4E2E-923B-1321627EC1C1}"/>
              </a:ext>
            </a:extLst>
          </p:cNvPr>
          <p:cNvPicPr>
            <a:picLocks noChangeAspect="1"/>
          </p:cNvPicPr>
          <p:nvPr/>
        </p:nvPicPr>
        <p:blipFill>
          <a:blip r:embed="rId4"/>
          <a:stretch>
            <a:fillRect/>
          </a:stretch>
        </p:blipFill>
        <p:spPr>
          <a:xfrm>
            <a:off x="907143" y="1411407"/>
            <a:ext cx="3244233" cy="2898536"/>
          </a:xfrm>
          <a:prstGeom prst="rect">
            <a:avLst/>
          </a:prstGeom>
        </p:spPr>
      </p:pic>
      <p:pic>
        <p:nvPicPr>
          <p:cNvPr id="6" name="Picture 5" descr="Text&#10;&#10;Description automatically generated">
            <a:extLst>
              <a:ext uri="{FF2B5EF4-FFF2-40B4-BE49-F238E27FC236}">
                <a16:creationId xmlns:a16="http://schemas.microsoft.com/office/drawing/2014/main" id="{F517B8BC-C157-4BE9-B8B0-ED99A25917A2}"/>
              </a:ext>
            </a:extLst>
          </p:cNvPr>
          <p:cNvPicPr>
            <a:picLocks noChangeAspect="1"/>
          </p:cNvPicPr>
          <p:nvPr/>
        </p:nvPicPr>
        <p:blipFill>
          <a:blip r:embed="rId5"/>
          <a:stretch>
            <a:fillRect/>
          </a:stretch>
        </p:blipFill>
        <p:spPr>
          <a:xfrm>
            <a:off x="4477184" y="1411407"/>
            <a:ext cx="4029307" cy="1403962"/>
          </a:xfrm>
          <a:prstGeom prst="rect">
            <a:avLst/>
          </a:prstGeom>
        </p:spPr>
      </p:pic>
      <p:pic>
        <p:nvPicPr>
          <p:cNvPr id="10" name="Picture 9" descr="Text&#10;&#10;Description automatically generated">
            <a:extLst>
              <a:ext uri="{FF2B5EF4-FFF2-40B4-BE49-F238E27FC236}">
                <a16:creationId xmlns:a16="http://schemas.microsoft.com/office/drawing/2014/main" id="{9FF29977-AEAE-4FDE-B1C9-36718B4FED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369008" y="2884631"/>
            <a:ext cx="2245659" cy="1684244"/>
          </a:xfrm>
          <a:prstGeom prst="rect">
            <a:avLst/>
          </a:prstGeom>
        </p:spPr>
      </p:pic>
    </p:spTree>
    <p:extLst>
      <p:ext uri="{BB962C8B-B14F-4D97-AF65-F5344CB8AC3E}">
        <p14:creationId xmlns:p14="http://schemas.microsoft.com/office/powerpoint/2010/main" val="62014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E399-22CC-43D8-B247-9FA7B6F77E0F}"/>
              </a:ext>
            </a:extLst>
          </p:cNvPr>
          <p:cNvSpPr>
            <a:spLocks noGrp="1"/>
          </p:cNvSpPr>
          <p:nvPr>
            <p:ph type="title"/>
          </p:nvPr>
        </p:nvSpPr>
        <p:spPr/>
        <p:txBody>
          <a:bodyPr>
            <a:normAutofit fontScale="90000"/>
          </a:bodyPr>
          <a:lstStyle/>
          <a:p>
            <a:r>
              <a:rPr lang="en-IN" dirty="0"/>
              <a:t>FLOW CHART OF PROCESS:</a:t>
            </a:r>
          </a:p>
        </p:txBody>
      </p:sp>
      <p:sp>
        <p:nvSpPr>
          <p:cNvPr id="4" name="Rectangle 3">
            <a:extLst>
              <a:ext uri="{FF2B5EF4-FFF2-40B4-BE49-F238E27FC236}">
                <a16:creationId xmlns:a16="http://schemas.microsoft.com/office/drawing/2014/main" id="{EFABD15D-387A-4449-B9CA-FEC995702327}"/>
              </a:ext>
            </a:extLst>
          </p:cNvPr>
          <p:cNvSpPr/>
          <p:nvPr/>
        </p:nvSpPr>
        <p:spPr>
          <a:xfrm>
            <a:off x="2593072" y="1117746"/>
            <a:ext cx="2974554"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IMAGE PROCESSING AND SIGN DETECTION </a:t>
            </a:r>
          </a:p>
        </p:txBody>
      </p:sp>
      <p:sp>
        <p:nvSpPr>
          <p:cNvPr id="6" name="Rectangle 5">
            <a:extLst>
              <a:ext uri="{FF2B5EF4-FFF2-40B4-BE49-F238E27FC236}">
                <a16:creationId xmlns:a16="http://schemas.microsoft.com/office/drawing/2014/main" id="{AC662507-CC15-431B-B72B-A50983EA7475}"/>
              </a:ext>
            </a:extLst>
          </p:cNvPr>
          <p:cNvSpPr/>
          <p:nvPr/>
        </p:nvSpPr>
        <p:spPr>
          <a:xfrm>
            <a:off x="2599269" y="1999050"/>
            <a:ext cx="2974554" cy="556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NORMALIZATION</a:t>
            </a:r>
          </a:p>
        </p:txBody>
      </p:sp>
      <p:sp>
        <p:nvSpPr>
          <p:cNvPr id="7" name="Rectangle 6">
            <a:extLst>
              <a:ext uri="{FF2B5EF4-FFF2-40B4-BE49-F238E27FC236}">
                <a16:creationId xmlns:a16="http://schemas.microsoft.com/office/drawing/2014/main" id="{158EE5E6-C82C-46D6-97F6-0DEA295FEEFE}"/>
              </a:ext>
            </a:extLst>
          </p:cNvPr>
          <p:cNvSpPr/>
          <p:nvPr/>
        </p:nvSpPr>
        <p:spPr>
          <a:xfrm>
            <a:off x="2589970" y="2886928"/>
            <a:ext cx="2974554" cy="556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RECOGNITION</a:t>
            </a:r>
          </a:p>
        </p:txBody>
      </p:sp>
      <p:sp>
        <p:nvSpPr>
          <p:cNvPr id="8" name="Rectangle 7">
            <a:extLst>
              <a:ext uri="{FF2B5EF4-FFF2-40B4-BE49-F238E27FC236}">
                <a16:creationId xmlns:a16="http://schemas.microsoft.com/office/drawing/2014/main" id="{B763AD73-DD2A-4CDF-91E4-CD67BB0FED1C}"/>
              </a:ext>
            </a:extLst>
          </p:cNvPr>
          <p:cNvSpPr/>
          <p:nvPr/>
        </p:nvSpPr>
        <p:spPr>
          <a:xfrm>
            <a:off x="2593072" y="3774806"/>
            <a:ext cx="2974554" cy="556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 TO TEXT CONVERSION</a:t>
            </a:r>
          </a:p>
        </p:txBody>
      </p:sp>
      <p:sp>
        <p:nvSpPr>
          <p:cNvPr id="9" name="Arrow: Down 8">
            <a:extLst>
              <a:ext uri="{FF2B5EF4-FFF2-40B4-BE49-F238E27FC236}">
                <a16:creationId xmlns:a16="http://schemas.microsoft.com/office/drawing/2014/main" id="{DC567719-3364-45BA-8730-B57828E9EFF3}"/>
              </a:ext>
            </a:extLst>
          </p:cNvPr>
          <p:cNvSpPr/>
          <p:nvPr/>
        </p:nvSpPr>
        <p:spPr>
          <a:xfrm>
            <a:off x="3850778" y="1696277"/>
            <a:ext cx="226469" cy="31402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6B9F3E98-10DD-48C8-80E0-A15810F78A67}"/>
              </a:ext>
            </a:extLst>
          </p:cNvPr>
          <p:cNvSpPr/>
          <p:nvPr/>
        </p:nvSpPr>
        <p:spPr>
          <a:xfrm>
            <a:off x="3874576" y="2561438"/>
            <a:ext cx="213875" cy="34968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Down 10">
            <a:extLst>
              <a:ext uri="{FF2B5EF4-FFF2-40B4-BE49-F238E27FC236}">
                <a16:creationId xmlns:a16="http://schemas.microsoft.com/office/drawing/2014/main" id="{7DADB950-8969-4D51-8C18-00AC3EB6356B}"/>
              </a:ext>
            </a:extLst>
          </p:cNvPr>
          <p:cNvSpPr/>
          <p:nvPr/>
        </p:nvSpPr>
        <p:spPr>
          <a:xfrm flipH="1">
            <a:off x="3850778" y="3443898"/>
            <a:ext cx="237672" cy="31865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771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6460A52-BDF4-4995-9B4D-E8707B602671}"/>
              </a:ext>
            </a:extLst>
          </p:cNvPr>
          <p:cNvSpPr>
            <a:spLocks noGrp="1"/>
          </p:cNvSpPr>
          <p:nvPr>
            <p:ph type="title"/>
          </p:nvPr>
        </p:nvSpPr>
        <p:spPr>
          <a:xfrm>
            <a:off x="514350" y="772716"/>
            <a:ext cx="3588696" cy="776684"/>
          </a:xfrm>
        </p:spPr>
        <p:txBody>
          <a:bodyPr vert="horz" lIns="91440" tIns="45720" rIns="91440" bIns="45720" rtlCol="0" anchor="ctr">
            <a:normAutofit fontScale="90000"/>
          </a:bodyPr>
          <a:lstStyle/>
          <a:p>
            <a:pPr defTabSz="457200">
              <a:lnSpc>
                <a:spcPct val="90000"/>
              </a:lnSpc>
              <a:spcBef>
                <a:spcPct val="0"/>
              </a:spcBef>
            </a:pPr>
            <a:r>
              <a:rPr lang="en-US" sz="2000" dirty="0"/>
              <a:t>IMAGE PROCESSING USING AI AND CNN OUTPUT DISPLAY:</a:t>
            </a:r>
          </a:p>
        </p:txBody>
      </p:sp>
      <p:sp>
        <p:nvSpPr>
          <p:cNvPr id="11" name="Text Placeholder 2">
            <a:extLst>
              <a:ext uri="{FF2B5EF4-FFF2-40B4-BE49-F238E27FC236}">
                <a16:creationId xmlns:a16="http://schemas.microsoft.com/office/drawing/2014/main" id="{F113593D-8BD8-4452-9A9E-34EC842DA2CD}"/>
              </a:ext>
            </a:extLst>
          </p:cNvPr>
          <p:cNvSpPr>
            <a:spLocks noGrp="1"/>
          </p:cNvSpPr>
          <p:nvPr>
            <p:ph type="body" idx="1"/>
          </p:nvPr>
        </p:nvSpPr>
        <p:spPr>
          <a:xfrm>
            <a:off x="514350" y="1606550"/>
            <a:ext cx="3588696" cy="2736850"/>
          </a:xfrm>
        </p:spPr>
        <p:txBody>
          <a:bodyPr vert="horz" lIns="91440" tIns="45720" rIns="91440" bIns="45720" rtlCol="0" anchor="ctr">
            <a:normAutofit/>
          </a:bodyPr>
          <a:lstStyle/>
          <a:p>
            <a:pPr defTabSz="457200">
              <a:spcAft>
                <a:spcPts val="1000"/>
              </a:spcAft>
              <a:buSzPct val="100000"/>
              <a:buFont typeface="Wingdings" panose="05000000000000000000" pitchFamily="2" charset="2"/>
              <a:buChar char="§"/>
            </a:pPr>
            <a:r>
              <a:rPr lang="en-US" dirty="0"/>
              <a:t>L</a:t>
            </a:r>
          </a:p>
          <a:p>
            <a:pPr defTabSz="457200">
              <a:spcAft>
                <a:spcPts val="1000"/>
              </a:spcAft>
              <a:buSzPct val="100000"/>
              <a:buFont typeface="Wingdings" panose="05000000000000000000" pitchFamily="2" charset="2"/>
              <a:buChar char="§"/>
            </a:pPr>
            <a:r>
              <a:rPr lang="en-US" dirty="0"/>
              <a:t>O</a:t>
            </a:r>
          </a:p>
          <a:p>
            <a:pPr defTabSz="457200">
              <a:spcAft>
                <a:spcPts val="1000"/>
              </a:spcAft>
              <a:buSzPct val="100000"/>
              <a:buFont typeface="Wingdings" panose="05000000000000000000" pitchFamily="2" charset="2"/>
              <a:buChar char="§"/>
            </a:pPr>
            <a:r>
              <a:rPr lang="en-US" dirty="0"/>
              <a:t>V</a:t>
            </a:r>
          </a:p>
          <a:p>
            <a:pPr defTabSz="457200">
              <a:spcAft>
                <a:spcPts val="1000"/>
              </a:spcAft>
              <a:buSzPct val="100000"/>
              <a:buFont typeface="Wingdings" panose="05000000000000000000" pitchFamily="2" charset="2"/>
              <a:buChar char="§"/>
            </a:pPr>
            <a:r>
              <a:rPr lang="en-US" dirty="0"/>
              <a:t>E</a:t>
            </a:r>
          </a:p>
        </p:txBody>
      </p:sp>
      <p:pic>
        <p:nvPicPr>
          <p:cNvPr id="12" name="Picture 11" descr="A person holding a donut&#10;&#10;Description automatically generated with medium confidence">
            <a:extLst>
              <a:ext uri="{FF2B5EF4-FFF2-40B4-BE49-F238E27FC236}">
                <a16:creationId xmlns:a16="http://schemas.microsoft.com/office/drawing/2014/main" id="{072A39F4-5FC2-438E-89F5-9FCD59FD5800}"/>
              </a:ext>
            </a:extLst>
          </p:cNvPr>
          <p:cNvPicPr>
            <a:picLocks noChangeAspect="1"/>
          </p:cNvPicPr>
          <p:nvPr/>
        </p:nvPicPr>
        <p:blipFill>
          <a:blip r:embed="rId3"/>
          <a:stretch>
            <a:fillRect/>
          </a:stretch>
        </p:blipFill>
        <p:spPr>
          <a:xfrm>
            <a:off x="6922321" y="1021796"/>
            <a:ext cx="1989095" cy="148684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8" name="Picture 17" descr="A person holding a toy&#10;&#10;Description automatically generated with low confidence">
            <a:extLst>
              <a:ext uri="{FF2B5EF4-FFF2-40B4-BE49-F238E27FC236}">
                <a16:creationId xmlns:a16="http://schemas.microsoft.com/office/drawing/2014/main" id="{6B28BCAB-A181-4E67-B91B-0EFA61577E05}"/>
              </a:ext>
            </a:extLst>
          </p:cNvPr>
          <p:cNvPicPr>
            <a:picLocks noChangeAspect="1"/>
          </p:cNvPicPr>
          <p:nvPr/>
        </p:nvPicPr>
        <p:blipFill>
          <a:blip r:embed="rId4"/>
          <a:stretch>
            <a:fillRect/>
          </a:stretch>
        </p:blipFill>
        <p:spPr>
          <a:xfrm>
            <a:off x="4570809" y="2628205"/>
            <a:ext cx="1989095" cy="148684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picture containing text, person, indoor, young&#10;&#10;Description automatically generated">
            <a:extLst>
              <a:ext uri="{FF2B5EF4-FFF2-40B4-BE49-F238E27FC236}">
                <a16:creationId xmlns:a16="http://schemas.microsoft.com/office/drawing/2014/main" id="{BDB82468-346D-4D9C-A017-0C6C423A6978}"/>
              </a:ext>
            </a:extLst>
          </p:cNvPr>
          <p:cNvPicPr>
            <a:picLocks noChangeAspect="1"/>
          </p:cNvPicPr>
          <p:nvPr/>
        </p:nvPicPr>
        <p:blipFill>
          <a:blip r:embed="rId5"/>
          <a:stretch>
            <a:fillRect/>
          </a:stretch>
        </p:blipFill>
        <p:spPr>
          <a:xfrm>
            <a:off x="4515914" y="1021796"/>
            <a:ext cx="1993538" cy="148020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6" name="Picture 15" descr="A person holding a toy&#10;&#10;Description automatically generated with medium confidence">
            <a:extLst>
              <a:ext uri="{FF2B5EF4-FFF2-40B4-BE49-F238E27FC236}">
                <a16:creationId xmlns:a16="http://schemas.microsoft.com/office/drawing/2014/main" id="{99A8ED13-4B43-44F8-A93D-B04A699AB51A}"/>
              </a:ext>
            </a:extLst>
          </p:cNvPr>
          <p:cNvPicPr>
            <a:picLocks noChangeAspect="1"/>
          </p:cNvPicPr>
          <p:nvPr/>
        </p:nvPicPr>
        <p:blipFill>
          <a:blip r:embed="rId6"/>
          <a:stretch>
            <a:fillRect/>
          </a:stretch>
        </p:blipFill>
        <p:spPr>
          <a:xfrm>
            <a:off x="6922321" y="2641503"/>
            <a:ext cx="1993538" cy="148020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9" name="Rectangle 18">
            <a:extLst>
              <a:ext uri="{FF2B5EF4-FFF2-40B4-BE49-F238E27FC236}">
                <a16:creationId xmlns:a16="http://schemas.microsoft.com/office/drawing/2014/main" id="{3AFF758F-AA40-454A-8613-5B69942D8B31}"/>
              </a:ext>
            </a:extLst>
          </p:cNvPr>
          <p:cNvSpPr/>
          <p:nvPr/>
        </p:nvSpPr>
        <p:spPr>
          <a:xfrm>
            <a:off x="1596325" y="1606550"/>
            <a:ext cx="2557172" cy="32676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fr-FR" dirty="0">
                <a:solidFill>
                  <a:schemeClr val="bg2">
                    <a:lumMod val="75000"/>
                  </a:schemeClr>
                </a:solidFill>
              </a:rPr>
              <a:t>Image Acquisition</a:t>
            </a:r>
          </a:p>
          <a:p>
            <a:pPr marL="285750" indent="-285750" algn="ctr">
              <a:buFont typeface="Wingdings" panose="05000000000000000000" pitchFamily="2" charset="2"/>
              <a:buChar char="ü"/>
            </a:pPr>
            <a:r>
              <a:rPr lang="fr-FR" dirty="0" err="1">
                <a:solidFill>
                  <a:schemeClr val="bg2">
                    <a:lumMod val="75000"/>
                  </a:schemeClr>
                </a:solidFill>
              </a:rPr>
              <a:t>Feature</a:t>
            </a:r>
            <a:r>
              <a:rPr lang="fr-FR" dirty="0">
                <a:solidFill>
                  <a:schemeClr val="bg2">
                    <a:lumMod val="75000"/>
                  </a:schemeClr>
                </a:solidFill>
              </a:rPr>
              <a:t> Extraction</a:t>
            </a:r>
          </a:p>
          <a:p>
            <a:pPr marL="285750" indent="-285750" algn="ctr">
              <a:buFont typeface="Wingdings" panose="05000000000000000000" pitchFamily="2" charset="2"/>
              <a:buChar char="ü"/>
            </a:pPr>
            <a:r>
              <a:rPr lang="fr-FR" dirty="0">
                <a:solidFill>
                  <a:schemeClr val="bg2">
                    <a:lumMod val="75000"/>
                  </a:schemeClr>
                </a:solidFill>
              </a:rPr>
              <a:t>Orientation Detection </a:t>
            </a:r>
          </a:p>
          <a:p>
            <a:pPr marL="285750" indent="-285750" algn="ctr">
              <a:buFont typeface="Wingdings" panose="05000000000000000000" pitchFamily="2" charset="2"/>
              <a:buChar char="ü"/>
            </a:pPr>
            <a:r>
              <a:rPr lang="fr-FR" dirty="0">
                <a:solidFill>
                  <a:schemeClr val="bg2">
                    <a:lumMod val="75000"/>
                  </a:schemeClr>
                </a:solidFill>
              </a:rPr>
              <a:t>Gesture Recognition</a:t>
            </a:r>
          </a:p>
        </p:txBody>
      </p:sp>
    </p:spTree>
    <p:extLst>
      <p:ext uri="{BB962C8B-B14F-4D97-AF65-F5344CB8AC3E}">
        <p14:creationId xmlns:p14="http://schemas.microsoft.com/office/powerpoint/2010/main" val="3821277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462</TotalTime>
  <Words>594</Words>
  <Application>Microsoft Office PowerPoint</Application>
  <PresentationFormat>On-screen Show (16:9)</PresentationFormat>
  <Paragraphs>78</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Berlin Sans FB</vt:lpstr>
      <vt:lpstr>Century Gothic</vt:lpstr>
      <vt:lpstr>Arial</vt:lpstr>
      <vt:lpstr>Calibri</vt:lpstr>
      <vt:lpstr>Wingdings 3</vt:lpstr>
      <vt:lpstr>Symbol</vt:lpstr>
      <vt:lpstr>Times New Roman</vt:lpstr>
      <vt:lpstr>Wingdings</vt:lpstr>
      <vt:lpstr>Ion</vt:lpstr>
      <vt:lpstr>SIGNIA :SIGN LANGUAGE TRANSLATOR</vt:lpstr>
      <vt:lpstr>The Problem</vt:lpstr>
      <vt:lpstr>Idea</vt:lpstr>
      <vt:lpstr>Features </vt:lpstr>
      <vt:lpstr>PROTOTYPE AND CODE :</vt:lpstr>
      <vt:lpstr>PROTPROTOTYPE AND CODE</vt:lpstr>
      <vt:lpstr>DETECTION AND TRACKING OF HAND LAND MARKS:</vt:lpstr>
      <vt:lpstr>FLOW CHART OF PROCESS:</vt:lpstr>
      <vt:lpstr>IMAGE PROCESSING USING AI AND CNN OUTPUT DISPLAY:</vt:lpstr>
      <vt:lpstr>| Target Market</vt:lpstr>
      <vt:lpstr>TECH-INSIGHTS </vt:lpstr>
      <vt:lpstr>BUSINESS MODEL:our model is an app using python , ai ml open cv to solve a human issue and work for society .</vt:lpstr>
      <vt:lpstr>| Marketing Strategy</vt:lpstr>
      <vt:lpstr> FUTURE PLANS AND FEATURES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Sentinals Presents</dc:title>
  <dc:creator>PRIYASHA SINGH</dc:creator>
  <cp:lastModifiedBy>Priyasha Singh [Information Technology - 2020]</cp:lastModifiedBy>
  <cp:revision>4</cp:revision>
  <dcterms:modified xsi:type="dcterms:W3CDTF">2022-02-12T10:16:26Z</dcterms:modified>
</cp:coreProperties>
</file>